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70"/>
  </p:notesMasterIdLst>
  <p:sldIdLst>
    <p:sldId id="1212" r:id="rId6"/>
    <p:sldId id="354" r:id="rId7"/>
    <p:sldId id="2147468919" r:id="rId8"/>
    <p:sldId id="1222" r:id="rId9"/>
    <p:sldId id="2147468947" r:id="rId10"/>
    <p:sldId id="311" r:id="rId11"/>
    <p:sldId id="313" r:id="rId12"/>
    <p:sldId id="2147468946" r:id="rId13"/>
    <p:sldId id="2147468935" r:id="rId14"/>
    <p:sldId id="2147468936" r:id="rId15"/>
    <p:sldId id="2147468939" r:id="rId16"/>
    <p:sldId id="2147468938" r:id="rId17"/>
    <p:sldId id="2147468937" r:id="rId18"/>
    <p:sldId id="2147468944" r:id="rId19"/>
    <p:sldId id="288" r:id="rId20"/>
    <p:sldId id="257" r:id="rId21"/>
    <p:sldId id="258" r:id="rId22"/>
    <p:sldId id="2147468933" r:id="rId23"/>
    <p:sldId id="2147468950" r:id="rId24"/>
    <p:sldId id="2147468951" r:id="rId25"/>
    <p:sldId id="2147468952" r:id="rId26"/>
    <p:sldId id="2147468948" r:id="rId27"/>
    <p:sldId id="2147468949" r:id="rId28"/>
    <p:sldId id="259" r:id="rId29"/>
    <p:sldId id="260" r:id="rId30"/>
    <p:sldId id="262" r:id="rId31"/>
    <p:sldId id="261" r:id="rId32"/>
    <p:sldId id="263" r:id="rId33"/>
    <p:sldId id="264" r:id="rId34"/>
    <p:sldId id="2147468877" r:id="rId35"/>
    <p:sldId id="2147468914" r:id="rId36"/>
    <p:sldId id="2147468923" r:id="rId37"/>
    <p:sldId id="2147468898" r:id="rId38"/>
    <p:sldId id="2147468895" r:id="rId39"/>
    <p:sldId id="2147468799" r:id="rId40"/>
    <p:sldId id="2147468798" r:id="rId41"/>
    <p:sldId id="2147468907" r:id="rId42"/>
    <p:sldId id="2147468859" r:id="rId43"/>
    <p:sldId id="2147468894" r:id="rId44"/>
    <p:sldId id="2147468816" r:id="rId45"/>
    <p:sldId id="1273" r:id="rId46"/>
    <p:sldId id="2147468893" r:id="rId47"/>
    <p:sldId id="2147468856" r:id="rId48"/>
    <p:sldId id="2147468820" r:id="rId49"/>
    <p:sldId id="1230" r:id="rId50"/>
    <p:sldId id="2147468906" r:id="rId51"/>
    <p:sldId id="2147468788" r:id="rId52"/>
    <p:sldId id="1217" r:id="rId53"/>
    <p:sldId id="1239" r:id="rId54"/>
    <p:sldId id="1216" r:id="rId55"/>
    <p:sldId id="2147468892" r:id="rId56"/>
    <p:sldId id="359" r:id="rId57"/>
    <p:sldId id="2147468891" r:id="rId58"/>
    <p:sldId id="1154" r:id="rId59"/>
    <p:sldId id="2147468940" r:id="rId60"/>
    <p:sldId id="1086" r:id="rId61"/>
    <p:sldId id="2147468943" r:id="rId62"/>
    <p:sldId id="2147468942" r:id="rId63"/>
    <p:sldId id="2147468924" r:id="rId64"/>
    <p:sldId id="2147468925" r:id="rId65"/>
    <p:sldId id="2147468890" r:id="rId66"/>
    <p:sldId id="2147468789" r:id="rId67"/>
    <p:sldId id="2147468791" r:id="rId68"/>
    <p:sldId id="2147468941" r:id="rId69"/>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ledende slides" id="{0C445615-FF81-47D7-915A-FF20F8BD05AF}">
          <p14:sldIdLst>
            <p14:sldId id="1212"/>
            <p14:sldId id="354"/>
            <p14:sldId id="2147468919"/>
          </p14:sldIdLst>
        </p14:section>
        <p14:section name="Dagsorden og varierende punkter" id="{0D55E22C-1410-4821-8CE1-867D1900A8B9}">
          <p14:sldIdLst>
            <p14:sldId id="1222"/>
            <p14:sldId id="2147468947"/>
            <p14:sldId id="311"/>
            <p14:sldId id="313"/>
            <p14:sldId id="2147468946"/>
            <p14:sldId id="2147468935"/>
            <p14:sldId id="2147468936"/>
            <p14:sldId id="2147468939"/>
            <p14:sldId id="2147468938"/>
            <p14:sldId id="2147468937"/>
            <p14:sldId id="2147468944"/>
            <p14:sldId id="288"/>
            <p14:sldId id="257"/>
            <p14:sldId id="258"/>
            <p14:sldId id="2147468933"/>
            <p14:sldId id="2147468950"/>
            <p14:sldId id="2147468951"/>
            <p14:sldId id="2147468952"/>
            <p14:sldId id="2147468948"/>
            <p14:sldId id="2147468949"/>
            <p14:sldId id="259"/>
            <p14:sldId id="260"/>
            <p14:sldId id="262"/>
            <p14:sldId id="261"/>
            <p14:sldId id="263"/>
            <p14:sldId id="264"/>
            <p14:sldId id="2147468877"/>
            <p14:sldId id="2147468914"/>
            <p14:sldId id="2147468923"/>
            <p14:sldId id="2147468898"/>
          </p14:sldIdLst>
        </p14:section>
        <p14:section name="Kort nyt" id="{13315871-D88A-463E-925C-EAEF4AE0688F}">
          <p14:sldIdLst>
            <p14:sldId id="2147468895"/>
            <p14:sldId id="2147468799"/>
            <p14:sldId id="2147468798"/>
            <p14:sldId id="2147468907"/>
            <p14:sldId id="2147468859"/>
          </p14:sldIdLst>
        </p14:section>
        <p14:section name="Tips" id="{8A255DC6-8268-4FBB-81B2-1F29D66C92FE}">
          <p14:sldIdLst>
            <p14:sldId id="2147468894"/>
            <p14:sldId id="2147468816"/>
            <p14:sldId id="1273"/>
          </p14:sldIdLst>
        </p14:section>
        <p14:section name="Kendte fejl" id="{BF373AF0-57C1-4B62-998F-D419FB2E666C}">
          <p14:sldIdLst>
            <p14:sldId id="2147468893"/>
            <p14:sldId id="2147468856"/>
            <p14:sldId id="2147468820"/>
            <p14:sldId id="1230"/>
            <p14:sldId id="2147468906"/>
            <p14:sldId id="2147468788"/>
            <p14:sldId id="1217"/>
            <p14:sldId id="1239"/>
            <p14:sldId id="1216"/>
          </p14:sldIdLst>
        </p14:section>
        <p14:section name="Spørgsmål og næste møde" id="{46251769-D114-44F4-8DFC-52A7C085846B}">
          <p14:sldIdLst>
            <p14:sldId id="2147468892"/>
            <p14:sldId id="359"/>
            <p14:sldId id="2147468891"/>
            <p14:sldId id="1154"/>
            <p14:sldId id="2147468940"/>
          </p14:sldIdLst>
        </p14:section>
        <p14:section name="Henvendt systemansvarlige" id="{5FABAF4E-A406-49A0-A9E9-F43B1A2ED12A}">
          <p14:sldIdLst>
            <p14:sldId id="1086"/>
            <p14:sldId id="2147468943"/>
            <p14:sldId id="2147468942"/>
            <p14:sldId id="2147468924"/>
            <p14:sldId id="2147468925"/>
          </p14:sldIdLst>
        </p14:section>
        <p14:section name="Status på driften og tak for i dag" id="{B2D31715-964B-4B52-99F2-96DCA9B417E7}">
          <p14:sldIdLst>
            <p14:sldId id="2147468890"/>
            <p14:sldId id="2147468789"/>
            <p14:sldId id="2147468791"/>
            <p14:sldId id="2147468941"/>
          </p14:sldIdLst>
        </p14:section>
      </p14:sectionLst>
    </p:ex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llemlayout 1 - Markerin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3817" autoAdjust="0"/>
  </p:normalViewPr>
  <p:slideViewPr>
    <p:cSldViewPr snapToGrid="0">
      <p:cViewPr varScale="1">
        <p:scale>
          <a:sx n="84" d="100"/>
          <a:sy n="84" d="100"/>
        </p:scale>
        <p:origin x="804" y="56"/>
      </p:cViewPr>
      <p:guideLst>
        <p:guide orient="horz" pos="441"/>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6D8BA9-45E2-4337-AAEB-27B7D3E2DCA5}" type="doc">
      <dgm:prSet loTypeId="urn:microsoft.com/office/officeart/2005/8/layout/hProcess7" loCatId="list" qsTypeId="urn:microsoft.com/office/officeart/2005/8/quickstyle/simple1" qsCatId="simple" csTypeId="urn:microsoft.com/office/officeart/2005/8/colors/colorful4" csCatId="colorful" phldr="1"/>
      <dgm:spPr/>
      <dgm:t>
        <a:bodyPr/>
        <a:lstStyle/>
        <a:p>
          <a:endParaRPr lang="da-DK"/>
        </a:p>
      </dgm:t>
    </dgm:pt>
    <dgm:pt modelId="{580C4DF8-24EC-4D98-BC4D-A4C2486F8620}">
      <dgm:prSet phldrT="[Tekst]"/>
      <dgm:spPr/>
      <dgm:t>
        <a:bodyPr/>
        <a:lstStyle/>
        <a:p>
          <a:r>
            <a:rPr lang="da-DK" dirty="0"/>
            <a:t>September</a:t>
          </a:r>
        </a:p>
      </dgm:t>
    </dgm:pt>
    <dgm:pt modelId="{42D3543C-B02B-4193-A251-649E5974DCD2}" type="parTrans" cxnId="{B9D6FFCB-F7ED-4EE4-AB51-CEC56AEB7CDF}">
      <dgm:prSet/>
      <dgm:spPr/>
      <dgm:t>
        <a:bodyPr/>
        <a:lstStyle/>
        <a:p>
          <a:endParaRPr lang="da-DK"/>
        </a:p>
      </dgm:t>
    </dgm:pt>
    <dgm:pt modelId="{8623F8D1-75F0-42A7-A4EB-F23B76584332}" type="sibTrans" cxnId="{B9D6FFCB-F7ED-4EE4-AB51-CEC56AEB7CDF}">
      <dgm:prSet/>
      <dgm:spPr/>
      <dgm:t>
        <a:bodyPr/>
        <a:lstStyle/>
        <a:p>
          <a:endParaRPr lang="da-DK"/>
        </a:p>
      </dgm:t>
    </dgm:pt>
    <dgm:pt modelId="{D954E587-6E30-4D8A-923B-42CAD8D84C86}">
      <dgm:prSet phldrT="[Tekst]"/>
      <dgm:spPr/>
      <dgm:t>
        <a:bodyPr/>
        <a:lstStyle/>
        <a:p>
          <a:r>
            <a:rPr lang="da-DK" dirty="0"/>
            <a:t>Status</a:t>
          </a:r>
          <a:r>
            <a:rPr lang="da-DK" u="sng" dirty="0"/>
            <a:t>mail</a:t>
          </a:r>
        </a:p>
        <a:p>
          <a:r>
            <a:rPr lang="da-DK" dirty="0"/>
            <a:t>Generel spørgetime</a:t>
          </a:r>
        </a:p>
      </dgm:t>
    </dgm:pt>
    <dgm:pt modelId="{9F18F0C1-2404-494F-A686-D09A9A128DE2}" type="parTrans" cxnId="{635D6403-3FBE-4A77-A0BF-BB4B0241B08E}">
      <dgm:prSet/>
      <dgm:spPr/>
      <dgm:t>
        <a:bodyPr/>
        <a:lstStyle/>
        <a:p>
          <a:endParaRPr lang="da-DK"/>
        </a:p>
      </dgm:t>
    </dgm:pt>
    <dgm:pt modelId="{898316A9-50BA-4FEF-801C-47126C874D05}" type="sibTrans" cxnId="{635D6403-3FBE-4A77-A0BF-BB4B0241B08E}">
      <dgm:prSet/>
      <dgm:spPr/>
      <dgm:t>
        <a:bodyPr/>
        <a:lstStyle/>
        <a:p>
          <a:endParaRPr lang="da-DK"/>
        </a:p>
      </dgm:t>
    </dgm:pt>
    <dgm:pt modelId="{C66CA13B-4E77-471F-A8F5-DF08BF06C4D6}">
      <dgm:prSet phldrT="[Tekst]"/>
      <dgm:spPr/>
      <dgm:t>
        <a:bodyPr/>
        <a:lstStyle/>
        <a:p>
          <a:r>
            <a:rPr lang="da-DK" dirty="0"/>
            <a:t>Oktober</a:t>
          </a:r>
        </a:p>
      </dgm:t>
    </dgm:pt>
    <dgm:pt modelId="{01B34C6E-19B5-46DE-BC77-589261885A43}" type="parTrans" cxnId="{2D9CE0C0-01C8-4E53-B3E2-683D721B1E6B}">
      <dgm:prSet/>
      <dgm:spPr/>
      <dgm:t>
        <a:bodyPr/>
        <a:lstStyle/>
        <a:p>
          <a:endParaRPr lang="da-DK"/>
        </a:p>
      </dgm:t>
    </dgm:pt>
    <dgm:pt modelId="{2FBEE3F5-BA84-4AF9-A296-D85A7F4EF0D9}" type="sibTrans" cxnId="{2D9CE0C0-01C8-4E53-B3E2-683D721B1E6B}">
      <dgm:prSet/>
      <dgm:spPr/>
      <dgm:t>
        <a:bodyPr/>
        <a:lstStyle/>
        <a:p>
          <a:endParaRPr lang="da-DK"/>
        </a:p>
      </dgm:t>
    </dgm:pt>
    <dgm:pt modelId="{FE2FE62D-F51D-400B-9D2C-09647785E5EA}">
      <dgm:prSet phldrT="[Tekst]"/>
      <dgm:spPr/>
      <dgm:t>
        <a:bodyPr/>
        <a:lstStyle/>
        <a:p>
          <a:r>
            <a:rPr lang="da-DK" dirty="0"/>
            <a:t>Status</a:t>
          </a:r>
          <a:r>
            <a:rPr lang="da-DK" u="sng" dirty="0"/>
            <a:t>mail</a:t>
          </a:r>
        </a:p>
        <a:p>
          <a:r>
            <a:rPr lang="da-DK" dirty="0"/>
            <a:t>Generel spørgetime</a:t>
          </a:r>
        </a:p>
      </dgm:t>
    </dgm:pt>
    <dgm:pt modelId="{EC50E6F7-31A3-4961-9B68-2C4A7D10FC61}" type="parTrans" cxnId="{0424A07D-41AE-463A-AB14-EBCA33A19005}">
      <dgm:prSet/>
      <dgm:spPr/>
      <dgm:t>
        <a:bodyPr/>
        <a:lstStyle/>
        <a:p>
          <a:endParaRPr lang="da-DK"/>
        </a:p>
      </dgm:t>
    </dgm:pt>
    <dgm:pt modelId="{0487799C-E34D-40D1-A789-91CC94AD7E6A}" type="sibTrans" cxnId="{0424A07D-41AE-463A-AB14-EBCA33A19005}">
      <dgm:prSet/>
      <dgm:spPr/>
      <dgm:t>
        <a:bodyPr/>
        <a:lstStyle/>
        <a:p>
          <a:endParaRPr lang="da-DK"/>
        </a:p>
      </dgm:t>
    </dgm:pt>
    <dgm:pt modelId="{C44FF60D-B167-4942-A9D1-9FCEC7F1AF2D}">
      <dgm:prSet phldrT="[Tekst]"/>
      <dgm:spPr/>
      <dgm:t>
        <a:bodyPr/>
        <a:lstStyle/>
        <a:p>
          <a:r>
            <a:rPr lang="da-DK" dirty="0"/>
            <a:t>December</a:t>
          </a:r>
        </a:p>
      </dgm:t>
    </dgm:pt>
    <dgm:pt modelId="{B1177678-2293-4D78-8031-79F5FF230906}" type="parTrans" cxnId="{0E6DBF9C-FA05-410B-AB5B-27EE84121EAF}">
      <dgm:prSet/>
      <dgm:spPr/>
      <dgm:t>
        <a:bodyPr/>
        <a:lstStyle/>
        <a:p>
          <a:endParaRPr lang="da-DK"/>
        </a:p>
      </dgm:t>
    </dgm:pt>
    <dgm:pt modelId="{F9A9FC8D-E1BD-4128-9A1D-2AC0FA279E0B}" type="sibTrans" cxnId="{0E6DBF9C-FA05-410B-AB5B-27EE84121EAF}">
      <dgm:prSet/>
      <dgm:spPr/>
      <dgm:t>
        <a:bodyPr/>
        <a:lstStyle/>
        <a:p>
          <a:endParaRPr lang="da-DK"/>
        </a:p>
      </dgm:t>
    </dgm:pt>
    <dgm:pt modelId="{37B20641-D3D9-4655-8CBE-87DC24B40BF3}">
      <dgm:prSet phldrT="[Tekst]"/>
      <dgm:spPr/>
      <dgm:t>
        <a:bodyPr/>
        <a:lstStyle/>
        <a:p>
          <a:r>
            <a:rPr lang="da-DK" dirty="0"/>
            <a:t>Status</a:t>
          </a:r>
          <a:r>
            <a:rPr lang="da-DK" u="sng" dirty="0"/>
            <a:t>mail</a:t>
          </a:r>
          <a:endParaRPr lang="da-DK" dirty="0"/>
        </a:p>
      </dgm:t>
    </dgm:pt>
    <dgm:pt modelId="{3B70A0DA-C061-4F91-9089-81F6C296A3FA}" type="parTrans" cxnId="{B7F6E03F-9D14-413E-8B67-3ABB50F82E41}">
      <dgm:prSet/>
      <dgm:spPr/>
      <dgm:t>
        <a:bodyPr/>
        <a:lstStyle/>
        <a:p>
          <a:endParaRPr lang="da-DK"/>
        </a:p>
      </dgm:t>
    </dgm:pt>
    <dgm:pt modelId="{949B3351-4DCC-4952-8A71-5593B26B390C}" type="sibTrans" cxnId="{B7F6E03F-9D14-413E-8B67-3ABB50F82E41}">
      <dgm:prSet/>
      <dgm:spPr/>
      <dgm:t>
        <a:bodyPr/>
        <a:lstStyle/>
        <a:p>
          <a:endParaRPr lang="da-DK"/>
        </a:p>
      </dgm:t>
    </dgm:pt>
    <dgm:pt modelId="{551DE0C7-14F8-46B7-942F-1FD6BFB120CD}">
      <dgm:prSet phldrT="[Tekst]"/>
      <dgm:spPr/>
      <dgm:t>
        <a:bodyPr/>
        <a:lstStyle/>
        <a:p>
          <a:r>
            <a:rPr lang="da-DK" dirty="0"/>
            <a:t>November</a:t>
          </a:r>
        </a:p>
      </dgm:t>
    </dgm:pt>
    <dgm:pt modelId="{7C41AFE8-CC36-4012-92C0-16E1FEDC3469}" type="parTrans" cxnId="{97D806EE-BD5F-4E2B-A1A8-F2086E8E0AA3}">
      <dgm:prSet/>
      <dgm:spPr/>
      <dgm:t>
        <a:bodyPr/>
        <a:lstStyle/>
        <a:p>
          <a:endParaRPr lang="da-DK"/>
        </a:p>
      </dgm:t>
    </dgm:pt>
    <dgm:pt modelId="{892340D6-F87C-4228-8047-3FCD328BAC66}" type="sibTrans" cxnId="{97D806EE-BD5F-4E2B-A1A8-F2086E8E0AA3}">
      <dgm:prSet/>
      <dgm:spPr/>
      <dgm:t>
        <a:bodyPr/>
        <a:lstStyle/>
        <a:p>
          <a:endParaRPr lang="da-DK"/>
        </a:p>
      </dgm:t>
    </dgm:pt>
    <dgm:pt modelId="{EED1852E-C683-42ED-A6DA-43DDFECF4383}">
      <dgm:prSet phldrT="[Tekst]"/>
      <dgm:spPr/>
      <dgm:t>
        <a:bodyPr/>
        <a:lstStyle/>
        <a:p>
          <a:r>
            <a:rPr lang="da-DK" dirty="0"/>
            <a:t>Statusmøde</a:t>
          </a:r>
        </a:p>
        <a:p>
          <a:r>
            <a:rPr lang="da-DK" dirty="0"/>
            <a:t>Generel spørgetime</a:t>
          </a:r>
        </a:p>
      </dgm:t>
    </dgm:pt>
    <dgm:pt modelId="{C59C6A07-B9CD-4A4A-B79A-9021386C392C}" type="parTrans" cxnId="{F1C5178A-CAB1-48BE-8910-5DB895F4B3BD}">
      <dgm:prSet/>
      <dgm:spPr/>
      <dgm:t>
        <a:bodyPr/>
        <a:lstStyle/>
        <a:p>
          <a:endParaRPr lang="da-DK"/>
        </a:p>
      </dgm:t>
    </dgm:pt>
    <dgm:pt modelId="{5E5874E7-5033-45C6-B2EA-8AB0451F3D99}" type="sibTrans" cxnId="{F1C5178A-CAB1-48BE-8910-5DB895F4B3BD}">
      <dgm:prSet/>
      <dgm:spPr/>
      <dgm:t>
        <a:bodyPr/>
        <a:lstStyle/>
        <a:p>
          <a:endParaRPr lang="da-DK"/>
        </a:p>
      </dgm:t>
    </dgm:pt>
    <dgm:pt modelId="{C200C2E7-ADAE-4ABC-A381-4909AC4682BB}">
      <dgm:prSet/>
      <dgm:spPr/>
      <dgm:t>
        <a:bodyPr/>
        <a:lstStyle/>
        <a:p>
          <a:r>
            <a:rPr lang="da-DK" dirty="0"/>
            <a:t>Generel spørgetime</a:t>
          </a:r>
        </a:p>
      </dgm:t>
    </dgm:pt>
    <dgm:pt modelId="{82EC19BD-81A8-4B71-81C7-40EAD239F185}" type="parTrans" cxnId="{6BDC5E72-9102-4127-A7B7-8C40FD6AA407}">
      <dgm:prSet/>
      <dgm:spPr/>
      <dgm:t>
        <a:bodyPr/>
        <a:lstStyle/>
        <a:p>
          <a:endParaRPr lang="da-DK"/>
        </a:p>
      </dgm:t>
    </dgm:pt>
    <dgm:pt modelId="{94DA4B09-76E9-411C-BF69-CED50F59569D}" type="sibTrans" cxnId="{6BDC5E72-9102-4127-A7B7-8C40FD6AA407}">
      <dgm:prSet/>
      <dgm:spPr/>
      <dgm:t>
        <a:bodyPr/>
        <a:lstStyle/>
        <a:p>
          <a:endParaRPr lang="da-DK"/>
        </a:p>
      </dgm:t>
    </dgm:pt>
    <dgm:pt modelId="{87691EBB-5D5E-4A8D-93DA-FC56B1A8518E}" type="pres">
      <dgm:prSet presAssocID="{886D8BA9-45E2-4337-AAEB-27B7D3E2DCA5}" presName="Name0" presStyleCnt="0">
        <dgm:presLayoutVars>
          <dgm:dir/>
          <dgm:animLvl val="lvl"/>
          <dgm:resizeHandles val="exact"/>
        </dgm:presLayoutVars>
      </dgm:prSet>
      <dgm:spPr/>
    </dgm:pt>
    <dgm:pt modelId="{1A9F7BA5-8196-44BC-A399-6EFBC70CDF54}" type="pres">
      <dgm:prSet presAssocID="{580C4DF8-24EC-4D98-BC4D-A4C2486F8620}" presName="compositeNode" presStyleCnt="0">
        <dgm:presLayoutVars>
          <dgm:bulletEnabled val="1"/>
        </dgm:presLayoutVars>
      </dgm:prSet>
      <dgm:spPr/>
    </dgm:pt>
    <dgm:pt modelId="{044BE2BA-3593-4C99-A36A-881C658350A9}" type="pres">
      <dgm:prSet presAssocID="{580C4DF8-24EC-4D98-BC4D-A4C2486F8620}" presName="bgRect" presStyleLbl="node1" presStyleIdx="0" presStyleCnt="4"/>
      <dgm:spPr/>
    </dgm:pt>
    <dgm:pt modelId="{E9AA4D51-EC16-42D4-9259-A580A5379F08}" type="pres">
      <dgm:prSet presAssocID="{580C4DF8-24EC-4D98-BC4D-A4C2486F8620}" presName="parentNode" presStyleLbl="node1" presStyleIdx="0" presStyleCnt="4">
        <dgm:presLayoutVars>
          <dgm:chMax val="0"/>
          <dgm:bulletEnabled val="1"/>
        </dgm:presLayoutVars>
      </dgm:prSet>
      <dgm:spPr/>
    </dgm:pt>
    <dgm:pt modelId="{31096260-857C-41ED-8887-DBD237C1B64A}" type="pres">
      <dgm:prSet presAssocID="{580C4DF8-24EC-4D98-BC4D-A4C2486F8620}" presName="childNode" presStyleLbl="node1" presStyleIdx="0" presStyleCnt="4">
        <dgm:presLayoutVars>
          <dgm:bulletEnabled val="1"/>
        </dgm:presLayoutVars>
      </dgm:prSet>
      <dgm:spPr/>
    </dgm:pt>
    <dgm:pt modelId="{0FDDD49B-CF37-4DBF-AF66-83B2C6D27CB8}" type="pres">
      <dgm:prSet presAssocID="{8623F8D1-75F0-42A7-A4EB-F23B76584332}" presName="hSp" presStyleCnt="0"/>
      <dgm:spPr/>
    </dgm:pt>
    <dgm:pt modelId="{130B12A4-9ACF-46A8-91F5-B0A6DDA487E7}" type="pres">
      <dgm:prSet presAssocID="{8623F8D1-75F0-42A7-A4EB-F23B76584332}" presName="vProcSp" presStyleCnt="0"/>
      <dgm:spPr/>
    </dgm:pt>
    <dgm:pt modelId="{2E448950-397B-4E94-B6E2-FA2C9B30DED5}" type="pres">
      <dgm:prSet presAssocID="{8623F8D1-75F0-42A7-A4EB-F23B76584332}" presName="vSp1" presStyleCnt="0"/>
      <dgm:spPr/>
    </dgm:pt>
    <dgm:pt modelId="{529572F3-9C42-4B22-9D53-11BACD25DD0D}" type="pres">
      <dgm:prSet presAssocID="{8623F8D1-75F0-42A7-A4EB-F23B76584332}" presName="simulatedConn" presStyleLbl="solidFgAcc1" presStyleIdx="0" presStyleCnt="3"/>
      <dgm:spPr/>
    </dgm:pt>
    <dgm:pt modelId="{04A355F1-1F33-45B6-9E6E-B0443333097A}" type="pres">
      <dgm:prSet presAssocID="{8623F8D1-75F0-42A7-A4EB-F23B76584332}" presName="vSp2" presStyleCnt="0"/>
      <dgm:spPr/>
    </dgm:pt>
    <dgm:pt modelId="{8263EA7B-4DB2-4F00-9D11-7A6D1E43BA3E}" type="pres">
      <dgm:prSet presAssocID="{8623F8D1-75F0-42A7-A4EB-F23B76584332}" presName="sibTrans" presStyleCnt="0"/>
      <dgm:spPr/>
    </dgm:pt>
    <dgm:pt modelId="{325EAAEB-F33B-4785-B085-BB413E377A01}" type="pres">
      <dgm:prSet presAssocID="{C66CA13B-4E77-471F-A8F5-DF08BF06C4D6}" presName="compositeNode" presStyleCnt="0">
        <dgm:presLayoutVars>
          <dgm:bulletEnabled val="1"/>
        </dgm:presLayoutVars>
      </dgm:prSet>
      <dgm:spPr/>
    </dgm:pt>
    <dgm:pt modelId="{5B472084-CE30-4113-B300-FAEE077FB550}" type="pres">
      <dgm:prSet presAssocID="{C66CA13B-4E77-471F-A8F5-DF08BF06C4D6}" presName="bgRect" presStyleLbl="node1" presStyleIdx="1" presStyleCnt="4"/>
      <dgm:spPr/>
    </dgm:pt>
    <dgm:pt modelId="{14AF35CA-4A55-45EC-B396-C1D62106706A}" type="pres">
      <dgm:prSet presAssocID="{C66CA13B-4E77-471F-A8F5-DF08BF06C4D6}" presName="parentNode" presStyleLbl="node1" presStyleIdx="1" presStyleCnt="4">
        <dgm:presLayoutVars>
          <dgm:chMax val="0"/>
          <dgm:bulletEnabled val="1"/>
        </dgm:presLayoutVars>
      </dgm:prSet>
      <dgm:spPr/>
    </dgm:pt>
    <dgm:pt modelId="{37B7409A-9BC2-4F44-8428-0C42FBE80506}" type="pres">
      <dgm:prSet presAssocID="{C66CA13B-4E77-471F-A8F5-DF08BF06C4D6}" presName="childNode" presStyleLbl="node1" presStyleIdx="1" presStyleCnt="4">
        <dgm:presLayoutVars>
          <dgm:bulletEnabled val="1"/>
        </dgm:presLayoutVars>
      </dgm:prSet>
      <dgm:spPr/>
    </dgm:pt>
    <dgm:pt modelId="{56DA4925-E67D-4F9D-80D5-DEEA201087EF}" type="pres">
      <dgm:prSet presAssocID="{2FBEE3F5-BA84-4AF9-A296-D85A7F4EF0D9}" presName="hSp" presStyleCnt="0"/>
      <dgm:spPr/>
    </dgm:pt>
    <dgm:pt modelId="{62137FE4-9E88-484F-A3C1-477E5FB5890C}" type="pres">
      <dgm:prSet presAssocID="{2FBEE3F5-BA84-4AF9-A296-D85A7F4EF0D9}" presName="vProcSp" presStyleCnt="0"/>
      <dgm:spPr/>
    </dgm:pt>
    <dgm:pt modelId="{5FB709E3-FBEA-4BC6-8F8A-9ABD41119DF4}" type="pres">
      <dgm:prSet presAssocID="{2FBEE3F5-BA84-4AF9-A296-D85A7F4EF0D9}" presName="vSp1" presStyleCnt="0"/>
      <dgm:spPr/>
    </dgm:pt>
    <dgm:pt modelId="{5F0BAC77-18B9-4410-8CE9-46B8142269BB}" type="pres">
      <dgm:prSet presAssocID="{2FBEE3F5-BA84-4AF9-A296-D85A7F4EF0D9}" presName="simulatedConn" presStyleLbl="solidFgAcc1" presStyleIdx="1" presStyleCnt="3"/>
      <dgm:spPr/>
    </dgm:pt>
    <dgm:pt modelId="{DA7A3164-269E-473F-8245-5E7D8B370796}" type="pres">
      <dgm:prSet presAssocID="{2FBEE3F5-BA84-4AF9-A296-D85A7F4EF0D9}" presName="vSp2" presStyleCnt="0"/>
      <dgm:spPr/>
    </dgm:pt>
    <dgm:pt modelId="{61628DE6-9BC1-46FD-A9F9-DD1C844CEA6C}" type="pres">
      <dgm:prSet presAssocID="{2FBEE3F5-BA84-4AF9-A296-D85A7F4EF0D9}" presName="sibTrans" presStyleCnt="0"/>
      <dgm:spPr/>
    </dgm:pt>
    <dgm:pt modelId="{84D236EC-5718-44EE-B916-8414B63FCE19}" type="pres">
      <dgm:prSet presAssocID="{551DE0C7-14F8-46B7-942F-1FD6BFB120CD}" presName="compositeNode" presStyleCnt="0">
        <dgm:presLayoutVars>
          <dgm:bulletEnabled val="1"/>
        </dgm:presLayoutVars>
      </dgm:prSet>
      <dgm:spPr/>
    </dgm:pt>
    <dgm:pt modelId="{8D28BC93-00E4-466E-81F0-6B19F5AE71C6}" type="pres">
      <dgm:prSet presAssocID="{551DE0C7-14F8-46B7-942F-1FD6BFB120CD}" presName="bgRect" presStyleLbl="node1" presStyleIdx="2" presStyleCnt="4"/>
      <dgm:spPr/>
    </dgm:pt>
    <dgm:pt modelId="{7CFA52CB-6B47-40F8-ACCB-3D8C458FD281}" type="pres">
      <dgm:prSet presAssocID="{551DE0C7-14F8-46B7-942F-1FD6BFB120CD}" presName="parentNode" presStyleLbl="node1" presStyleIdx="2" presStyleCnt="4">
        <dgm:presLayoutVars>
          <dgm:chMax val="0"/>
          <dgm:bulletEnabled val="1"/>
        </dgm:presLayoutVars>
      </dgm:prSet>
      <dgm:spPr/>
    </dgm:pt>
    <dgm:pt modelId="{53808FF4-0EA0-4E6C-B2C4-C67BA48828F4}" type="pres">
      <dgm:prSet presAssocID="{551DE0C7-14F8-46B7-942F-1FD6BFB120CD}" presName="childNode" presStyleLbl="node1" presStyleIdx="2" presStyleCnt="4">
        <dgm:presLayoutVars>
          <dgm:bulletEnabled val="1"/>
        </dgm:presLayoutVars>
      </dgm:prSet>
      <dgm:spPr/>
    </dgm:pt>
    <dgm:pt modelId="{AED9BC32-3059-4C6A-A3A6-64191F29F49C}" type="pres">
      <dgm:prSet presAssocID="{892340D6-F87C-4228-8047-3FCD328BAC66}" presName="hSp" presStyleCnt="0"/>
      <dgm:spPr/>
    </dgm:pt>
    <dgm:pt modelId="{6FE766D3-24FE-4B1D-8D43-3F52B8009356}" type="pres">
      <dgm:prSet presAssocID="{892340D6-F87C-4228-8047-3FCD328BAC66}" presName="vProcSp" presStyleCnt="0"/>
      <dgm:spPr/>
    </dgm:pt>
    <dgm:pt modelId="{1ACDBE97-7195-45AC-8706-EF22B9F52A56}" type="pres">
      <dgm:prSet presAssocID="{892340D6-F87C-4228-8047-3FCD328BAC66}" presName="vSp1" presStyleCnt="0"/>
      <dgm:spPr/>
    </dgm:pt>
    <dgm:pt modelId="{3DF663A6-5748-4938-96CF-DA316FFB7FD3}" type="pres">
      <dgm:prSet presAssocID="{892340D6-F87C-4228-8047-3FCD328BAC66}" presName="simulatedConn" presStyleLbl="solidFgAcc1" presStyleIdx="2" presStyleCnt="3"/>
      <dgm:spPr/>
    </dgm:pt>
    <dgm:pt modelId="{56C9A015-E912-42F0-A15E-BDB2EDC7B564}" type="pres">
      <dgm:prSet presAssocID="{892340D6-F87C-4228-8047-3FCD328BAC66}" presName="vSp2" presStyleCnt="0"/>
      <dgm:spPr/>
    </dgm:pt>
    <dgm:pt modelId="{826201DE-3DC9-479F-B07D-5FEB80DC48C4}" type="pres">
      <dgm:prSet presAssocID="{892340D6-F87C-4228-8047-3FCD328BAC66}" presName="sibTrans" presStyleCnt="0"/>
      <dgm:spPr/>
    </dgm:pt>
    <dgm:pt modelId="{DC3BABD6-A054-4478-92A2-CA8396044DCF}" type="pres">
      <dgm:prSet presAssocID="{C44FF60D-B167-4942-A9D1-9FCEC7F1AF2D}" presName="compositeNode" presStyleCnt="0">
        <dgm:presLayoutVars>
          <dgm:bulletEnabled val="1"/>
        </dgm:presLayoutVars>
      </dgm:prSet>
      <dgm:spPr/>
    </dgm:pt>
    <dgm:pt modelId="{09349738-ACAF-4021-86B1-A58F0251D814}" type="pres">
      <dgm:prSet presAssocID="{C44FF60D-B167-4942-A9D1-9FCEC7F1AF2D}" presName="bgRect" presStyleLbl="node1" presStyleIdx="3" presStyleCnt="4"/>
      <dgm:spPr/>
    </dgm:pt>
    <dgm:pt modelId="{0397B7AA-8596-4543-AA3C-8CD1A06A53E5}" type="pres">
      <dgm:prSet presAssocID="{C44FF60D-B167-4942-A9D1-9FCEC7F1AF2D}" presName="parentNode" presStyleLbl="node1" presStyleIdx="3" presStyleCnt="4">
        <dgm:presLayoutVars>
          <dgm:chMax val="0"/>
          <dgm:bulletEnabled val="1"/>
        </dgm:presLayoutVars>
      </dgm:prSet>
      <dgm:spPr/>
    </dgm:pt>
    <dgm:pt modelId="{DE0C5A16-8FF0-4CFB-971D-5B9A9F4FE4C0}" type="pres">
      <dgm:prSet presAssocID="{C44FF60D-B167-4942-A9D1-9FCEC7F1AF2D}" presName="childNode" presStyleLbl="node1" presStyleIdx="3" presStyleCnt="4">
        <dgm:presLayoutVars>
          <dgm:bulletEnabled val="1"/>
        </dgm:presLayoutVars>
      </dgm:prSet>
      <dgm:spPr/>
    </dgm:pt>
  </dgm:ptLst>
  <dgm:cxnLst>
    <dgm:cxn modelId="{635D6403-3FBE-4A77-A0BF-BB4B0241B08E}" srcId="{580C4DF8-24EC-4D98-BC4D-A4C2486F8620}" destId="{D954E587-6E30-4D8A-923B-42CAD8D84C86}" srcOrd="0" destOrd="0" parTransId="{9F18F0C1-2404-494F-A686-D09A9A128DE2}" sibTransId="{898316A9-50BA-4FEF-801C-47126C874D05}"/>
    <dgm:cxn modelId="{4D14CE0B-9A87-4FE2-95B8-2996ABF20DEF}" type="presOf" srcId="{EED1852E-C683-42ED-A6DA-43DDFECF4383}" destId="{53808FF4-0EA0-4E6C-B2C4-C67BA48828F4}" srcOrd="0" destOrd="0" presId="urn:microsoft.com/office/officeart/2005/8/layout/hProcess7"/>
    <dgm:cxn modelId="{380A1A13-6E79-47FB-A73F-A6276DFA1AF8}" type="presOf" srcId="{D954E587-6E30-4D8A-923B-42CAD8D84C86}" destId="{31096260-857C-41ED-8887-DBD237C1B64A}" srcOrd="0" destOrd="0" presId="urn:microsoft.com/office/officeart/2005/8/layout/hProcess7"/>
    <dgm:cxn modelId="{B7F6E03F-9D14-413E-8B67-3ABB50F82E41}" srcId="{C44FF60D-B167-4942-A9D1-9FCEC7F1AF2D}" destId="{37B20641-D3D9-4655-8CBE-87DC24B40BF3}" srcOrd="0" destOrd="0" parTransId="{3B70A0DA-C061-4F91-9089-81F6C296A3FA}" sibTransId="{949B3351-4DCC-4952-8A71-5593B26B390C}"/>
    <dgm:cxn modelId="{4E0AF948-D0B0-4CB8-8073-7BED23299FBE}" type="presOf" srcId="{FE2FE62D-F51D-400B-9D2C-09647785E5EA}" destId="{37B7409A-9BC2-4F44-8428-0C42FBE80506}" srcOrd="0" destOrd="0" presId="urn:microsoft.com/office/officeart/2005/8/layout/hProcess7"/>
    <dgm:cxn modelId="{E9C5CD4D-3C38-48A9-8909-CA89D6D0F2F6}" type="presOf" srcId="{37B20641-D3D9-4655-8CBE-87DC24B40BF3}" destId="{DE0C5A16-8FF0-4CFB-971D-5B9A9F4FE4C0}" srcOrd="0" destOrd="0" presId="urn:microsoft.com/office/officeart/2005/8/layout/hProcess7"/>
    <dgm:cxn modelId="{F6634B51-EC01-4FFF-AA9A-B03D2CF156B1}" type="presOf" srcId="{C200C2E7-ADAE-4ABC-A381-4909AC4682BB}" destId="{DE0C5A16-8FF0-4CFB-971D-5B9A9F4FE4C0}" srcOrd="0" destOrd="1" presId="urn:microsoft.com/office/officeart/2005/8/layout/hProcess7"/>
    <dgm:cxn modelId="{6BDC5E72-9102-4127-A7B7-8C40FD6AA407}" srcId="{C44FF60D-B167-4942-A9D1-9FCEC7F1AF2D}" destId="{C200C2E7-ADAE-4ABC-A381-4909AC4682BB}" srcOrd="1" destOrd="0" parTransId="{82EC19BD-81A8-4B71-81C7-40EAD239F185}" sibTransId="{94DA4B09-76E9-411C-BF69-CED50F59569D}"/>
    <dgm:cxn modelId="{0429125A-16A6-4E1E-B0D5-A7D33C5F6CE7}" type="presOf" srcId="{C66CA13B-4E77-471F-A8F5-DF08BF06C4D6}" destId="{5B472084-CE30-4113-B300-FAEE077FB550}" srcOrd="0" destOrd="0" presId="urn:microsoft.com/office/officeart/2005/8/layout/hProcess7"/>
    <dgm:cxn modelId="{0424A07D-41AE-463A-AB14-EBCA33A19005}" srcId="{C66CA13B-4E77-471F-A8F5-DF08BF06C4D6}" destId="{FE2FE62D-F51D-400B-9D2C-09647785E5EA}" srcOrd="0" destOrd="0" parTransId="{EC50E6F7-31A3-4961-9B68-2C4A7D10FC61}" sibTransId="{0487799C-E34D-40D1-A789-91CC94AD7E6A}"/>
    <dgm:cxn modelId="{F1C5178A-CAB1-48BE-8910-5DB895F4B3BD}" srcId="{551DE0C7-14F8-46B7-942F-1FD6BFB120CD}" destId="{EED1852E-C683-42ED-A6DA-43DDFECF4383}" srcOrd="0" destOrd="0" parTransId="{C59C6A07-B9CD-4A4A-B79A-9021386C392C}" sibTransId="{5E5874E7-5033-45C6-B2EA-8AB0451F3D99}"/>
    <dgm:cxn modelId="{5AE55591-7C92-4751-90C1-000EDA468628}" type="presOf" srcId="{C66CA13B-4E77-471F-A8F5-DF08BF06C4D6}" destId="{14AF35CA-4A55-45EC-B396-C1D62106706A}" srcOrd="1" destOrd="0" presId="urn:microsoft.com/office/officeart/2005/8/layout/hProcess7"/>
    <dgm:cxn modelId="{FBAFA193-846C-44D7-9735-E3650592500A}" type="presOf" srcId="{C44FF60D-B167-4942-A9D1-9FCEC7F1AF2D}" destId="{09349738-ACAF-4021-86B1-A58F0251D814}" srcOrd="0" destOrd="0" presId="urn:microsoft.com/office/officeart/2005/8/layout/hProcess7"/>
    <dgm:cxn modelId="{0E6DBF9C-FA05-410B-AB5B-27EE84121EAF}" srcId="{886D8BA9-45E2-4337-AAEB-27B7D3E2DCA5}" destId="{C44FF60D-B167-4942-A9D1-9FCEC7F1AF2D}" srcOrd="3" destOrd="0" parTransId="{B1177678-2293-4D78-8031-79F5FF230906}" sibTransId="{F9A9FC8D-E1BD-4128-9A1D-2AC0FA279E0B}"/>
    <dgm:cxn modelId="{1F81A8A2-C715-4AA0-A755-B249F21A1C1A}" type="presOf" srcId="{551DE0C7-14F8-46B7-942F-1FD6BFB120CD}" destId="{8D28BC93-00E4-466E-81F0-6B19F5AE71C6}" srcOrd="0" destOrd="0" presId="urn:microsoft.com/office/officeart/2005/8/layout/hProcess7"/>
    <dgm:cxn modelId="{2D9CE0C0-01C8-4E53-B3E2-683D721B1E6B}" srcId="{886D8BA9-45E2-4337-AAEB-27B7D3E2DCA5}" destId="{C66CA13B-4E77-471F-A8F5-DF08BF06C4D6}" srcOrd="1" destOrd="0" parTransId="{01B34C6E-19B5-46DE-BC77-589261885A43}" sibTransId="{2FBEE3F5-BA84-4AF9-A296-D85A7F4EF0D9}"/>
    <dgm:cxn modelId="{B9D6FFCB-F7ED-4EE4-AB51-CEC56AEB7CDF}" srcId="{886D8BA9-45E2-4337-AAEB-27B7D3E2DCA5}" destId="{580C4DF8-24EC-4D98-BC4D-A4C2486F8620}" srcOrd="0" destOrd="0" parTransId="{42D3543C-B02B-4193-A251-649E5974DCD2}" sibTransId="{8623F8D1-75F0-42A7-A4EB-F23B76584332}"/>
    <dgm:cxn modelId="{ED9A48DA-83BD-41FD-9CC6-55A65952A314}" type="presOf" srcId="{551DE0C7-14F8-46B7-942F-1FD6BFB120CD}" destId="{7CFA52CB-6B47-40F8-ACCB-3D8C458FD281}" srcOrd="1" destOrd="0" presId="urn:microsoft.com/office/officeart/2005/8/layout/hProcess7"/>
    <dgm:cxn modelId="{D8C6F3DD-B8F3-4B3B-B9EB-69FE79383E6C}" type="presOf" srcId="{C44FF60D-B167-4942-A9D1-9FCEC7F1AF2D}" destId="{0397B7AA-8596-4543-AA3C-8CD1A06A53E5}" srcOrd="1" destOrd="0" presId="urn:microsoft.com/office/officeart/2005/8/layout/hProcess7"/>
    <dgm:cxn modelId="{9432BBE7-D0CC-4D6A-868C-7DE515257D8E}" type="presOf" srcId="{580C4DF8-24EC-4D98-BC4D-A4C2486F8620}" destId="{044BE2BA-3593-4C99-A36A-881C658350A9}" srcOrd="0" destOrd="0" presId="urn:microsoft.com/office/officeart/2005/8/layout/hProcess7"/>
    <dgm:cxn modelId="{31E7D6EA-CFCD-49BD-B925-C38C831A6CEA}" type="presOf" srcId="{580C4DF8-24EC-4D98-BC4D-A4C2486F8620}" destId="{E9AA4D51-EC16-42D4-9259-A580A5379F08}" srcOrd="1" destOrd="0" presId="urn:microsoft.com/office/officeart/2005/8/layout/hProcess7"/>
    <dgm:cxn modelId="{97D806EE-BD5F-4E2B-A1A8-F2086E8E0AA3}" srcId="{886D8BA9-45E2-4337-AAEB-27B7D3E2DCA5}" destId="{551DE0C7-14F8-46B7-942F-1FD6BFB120CD}" srcOrd="2" destOrd="0" parTransId="{7C41AFE8-CC36-4012-92C0-16E1FEDC3469}" sibTransId="{892340D6-F87C-4228-8047-3FCD328BAC66}"/>
    <dgm:cxn modelId="{7A43ABF6-A53A-4097-8A6F-31FA538D8DE0}" type="presOf" srcId="{886D8BA9-45E2-4337-AAEB-27B7D3E2DCA5}" destId="{87691EBB-5D5E-4A8D-93DA-FC56B1A8518E}" srcOrd="0" destOrd="0" presId="urn:microsoft.com/office/officeart/2005/8/layout/hProcess7"/>
    <dgm:cxn modelId="{C8896C9A-9F31-478A-8FA8-8ECD27C407E1}" type="presParOf" srcId="{87691EBB-5D5E-4A8D-93DA-FC56B1A8518E}" destId="{1A9F7BA5-8196-44BC-A399-6EFBC70CDF54}" srcOrd="0" destOrd="0" presId="urn:microsoft.com/office/officeart/2005/8/layout/hProcess7"/>
    <dgm:cxn modelId="{3ADA6059-7C00-46EE-98D0-EB3EF7627FCC}" type="presParOf" srcId="{1A9F7BA5-8196-44BC-A399-6EFBC70CDF54}" destId="{044BE2BA-3593-4C99-A36A-881C658350A9}" srcOrd="0" destOrd="0" presId="urn:microsoft.com/office/officeart/2005/8/layout/hProcess7"/>
    <dgm:cxn modelId="{31BE475B-BEE0-43FA-8B50-D360D1B1E924}" type="presParOf" srcId="{1A9F7BA5-8196-44BC-A399-6EFBC70CDF54}" destId="{E9AA4D51-EC16-42D4-9259-A580A5379F08}" srcOrd="1" destOrd="0" presId="urn:microsoft.com/office/officeart/2005/8/layout/hProcess7"/>
    <dgm:cxn modelId="{9F255C68-7B48-4C12-8ED9-43DF968BF5E6}" type="presParOf" srcId="{1A9F7BA5-8196-44BC-A399-6EFBC70CDF54}" destId="{31096260-857C-41ED-8887-DBD237C1B64A}" srcOrd="2" destOrd="0" presId="urn:microsoft.com/office/officeart/2005/8/layout/hProcess7"/>
    <dgm:cxn modelId="{C5AC6405-D22C-43C5-A720-6F61BC394074}" type="presParOf" srcId="{87691EBB-5D5E-4A8D-93DA-FC56B1A8518E}" destId="{0FDDD49B-CF37-4DBF-AF66-83B2C6D27CB8}" srcOrd="1" destOrd="0" presId="urn:microsoft.com/office/officeart/2005/8/layout/hProcess7"/>
    <dgm:cxn modelId="{E5F99F5A-535E-43C4-8DB7-71B4450BFC31}" type="presParOf" srcId="{87691EBB-5D5E-4A8D-93DA-FC56B1A8518E}" destId="{130B12A4-9ACF-46A8-91F5-B0A6DDA487E7}" srcOrd="2" destOrd="0" presId="urn:microsoft.com/office/officeart/2005/8/layout/hProcess7"/>
    <dgm:cxn modelId="{7884A011-E5D8-4709-964D-18AE17A20524}" type="presParOf" srcId="{130B12A4-9ACF-46A8-91F5-B0A6DDA487E7}" destId="{2E448950-397B-4E94-B6E2-FA2C9B30DED5}" srcOrd="0" destOrd="0" presId="urn:microsoft.com/office/officeart/2005/8/layout/hProcess7"/>
    <dgm:cxn modelId="{97671E78-6387-402A-9ADD-0AA61782803E}" type="presParOf" srcId="{130B12A4-9ACF-46A8-91F5-B0A6DDA487E7}" destId="{529572F3-9C42-4B22-9D53-11BACD25DD0D}" srcOrd="1" destOrd="0" presId="urn:microsoft.com/office/officeart/2005/8/layout/hProcess7"/>
    <dgm:cxn modelId="{0396707D-2AB2-440B-8EFF-1F3A55408DE0}" type="presParOf" srcId="{130B12A4-9ACF-46A8-91F5-B0A6DDA487E7}" destId="{04A355F1-1F33-45B6-9E6E-B0443333097A}" srcOrd="2" destOrd="0" presId="urn:microsoft.com/office/officeart/2005/8/layout/hProcess7"/>
    <dgm:cxn modelId="{43DFFAC7-55BF-4E8F-8F65-1BE7094CDEDD}" type="presParOf" srcId="{87691EBB-5D5E-4A8D-93DA-FC56B1A8518E}" destId="{8263EA7B-4DB2-4F00-9D11-7A6D1E43BA3E}" srcOrd="3" destOrd="0" presId="urn:microsoft.com/office/officeart/2005/8/layout/hProcess7"/>
    <dgm:cxn modelId="{46FE61F2-3807-4762-9A3A-C557722CF479}" type="presParOf" srcId="{87691EBB-5D5E-4A8D-93DA-FC56B1A8518E}" destId="{325EAAEB-F33B-4785-B085-BB413E377A01}" srcOrd="4" destOrd="0" presId="urn:microsoft.com/office/officeart/2005/8/layout/hProcess7"/>
    <dgm:cxn modelId="{27530A24-058A-4562-A1C2-85626FB345E7}" type="presParOf" srcId="{325EAAEB-F33B-4785-B085-BB413E377A01}" destId="{5B472084-CE30-4113-B300-FAEE077FB550}" srcOrd="0" destOrd="0" presId="urn:microsoft.com/office/officeart/2005/8/layout/hProcess7"/>
    <dgm:cxn modelId="{EA3460ED-A3F3-4380-A949-181B498D0C8F}" type="presParOf" srcId="{325EAAEB-F33B-4785-B085-BB413E377A01}" destId="{14AF35CA-4A55-45EC-B396-C1D62106706A}" srcOrd="1" destOrd="0" presId="urn:microsoft.com/office/officeart/2005/8/layout/hProcess7"/>
    <dgm:cxn modelId="{5CDB3DCE-66A0-42C7-8DDC-8B0B8DE9E43F}" type="presParOf" srcId="{325EAAEB-F33B-4785-B085-BB413E377A01}" destId="{37B7409A-9BC2-4F44-8428-0C42FBE80506}" srcOrd="2" destOrd="0" presId="urn:microsoft.com/office/officeart/2005/8/layout/hProcess7"/>
    <dgm:cxn modelId="{83A0E538-8F7D-4244-996D-B52ADE7C715D}" type="presParOf" srcId="{87691EBB-5D5E-4A8D-93DA-FC56B1A8518E}" destId="{56DA4925-E67D-4F9D-80D5-DEEA201087EF}" srcOrd="5" destOrd="0" presId="urn:microsoft.com/office/officeart/2005/8/layout/hProcess7"/>
    <dgm:cxn modelId="{4FD4C358-ECAA-413E-B92D-9C56B7501C94}" type="presParOf" srcId="{87691EBB-5D5E-4A8D-93DA-FC56B1A8518E}" destId="{62137FE4-9E88-484F-A3C1-477E5FB5890C}" srcOrd="6" destOrd="0" presId="urn:microsoft.com/office/officeart/2005/8/layout/hProcess7"/>
    <dgm:cxn modelId="{3D84BBB2-2517-48C1-AE42-0CD3D0E003E7}" type="presParOf" srcId="{62137FE4-9E88-484F-A3C1-477E5FB5890C}" destId="{5FB709E3-FBEA-4BC6-8F8A-9ABD41119DF4}" srcOrd="0" destOrd="0" presId="urn:microsoft.com/office/officeart/2005/8/layout/hProcess7"/>
    <dgm:cxn modelId="{DFBB7A2E-4A54-4DFF-B86E-DC39F22F07F9}" type="presParOf" srcId="{62137FE4-9E88-484F-A3C1-477E5FB5890C}" destId="{5F0BAC77-18B9-4410-8CE9-46B8142269BB}" srcOrd="1" destOrd="0" presId="urn:microsoft.com/office/officeart/2005/8/layout/hProcess7"/>
    <dgm:cxn modelId="{764DAA73-032F-40BC-BF15-ADEC7B5E7551}" type="presParOf" srcId="{62137FE4-9E88-484F-A3C1-477E5FB5890C}" destId="{DA7A3164-269E-473F-8245-5E7D8B370796}" srcOrd="2" destOrd="0" presId="urn:microsoft.com/office/officeart/2005/8/layout/hProcess7"/>
    <dgm:cxn modelId="{40D9F57E-1101-482B-8E0F-3AF1B93594C1}" type="presParOf" srcId="{87691EBB-5D5E-4A8D-93DA-FC56B1A8518E}" destId="{61628DE6-9BC1-46FD-A9F9-DD1C844CEA6C}" srcOrd="7" destOrd="0" presId="urn:microsoft.com/office/officeart/2005/8/layout/hProcess7"/>
    <dgm:cxn modelId="{F7BE9849-3F95-4D89-865B-E38745F4B54B}" type="presParOf" srcId="{87691EBB-5D5E-4A8D-93DA-FC56B1A8518E}" destId="{84D236EC-5718-44EE-B916-8414B63FCE19}" srcOrd="8" destOrd="0" presId="urn:microsoft.com/office/officeart/2005/8/layout/hProcess7"/>
    <dgm:cxn modelId="{2E35CEFE-D4AF-40E9-B9B1-CE1EA8C4EB0B}" type="presParOf" srcId="{84D236EC-5718-44EE-B916-8414B63FCE19}" destId="{8D28BC93-00E4-466E-81F0-6B19F5AE71C6}" srcOrd="0" destOrd="0" presId="urn:microsoft.com/office/officeart/2005/8/layout/hProcess7"/>
    <dgm:cxn modelId="{1C63FFED-05B8-443F-AD56-022C841AFED0}" type="presParOf" srcId="{84D236EC-5718-44EE-B916-8414B63FCE19}" destId="{7CFA52CB-6B47-40F8-ACCB-3D8C458FD281}" srcOrd="1" destOrd="0" presId="urn:microsoft.com/office/officeart/2005/8/layout/hProcess7"/>
    <dgm:cxn modelId="{9CB3345B-313A-43DC-857F-AA6C0BC7FABD}" type="presParOf" srcId="{84D236EC-5718-44EE-B916-8414B63FCE19}" destId="{53808FF4-0EA0-4E6C-B2C4-C67BA48828F4}" srcOrd="2" destOrd="0" presId="urn:microsoft.com/office/officeart/2005/8/layout/hProcess7"/>
    <dgm:cxn modelId="{A2490970-D95B-4AD0-8F02-05B6E2722A4B}" type="presParOf" srcId="{87691EBB-5D5E-4A8D-93DA-FC56B1A8518E}" destId="{AED9BC32-3059-4C6A-A3A6-64191F29F49C}" srcOrd="9" destOrd="0" presId="urn:microsoft.com/office/officeart/2005/8/layout/hProcess7"/>
    <dgm:cxn modelId="{110BF08E-3D15-4782-A3D6-9B70B325EDF0}" type="presParOf" srcId="{87691EBB-5D5E-4A8D-93DA-FC56B1A8518E}" destId="{6FE766D3-24FE-4B1D-8D43-3F52B8009356}" srcOrd="10" destOrd="0" presId="urn:microsoft.com/office/officeart/2005/8/layout/hProcess7"/>
    <dgm:cxn modelId="{AA73F78D-D31D-417A-AA04-B85C36153BA1}" type="presParOf" srcId="{6FE766D3-24FE-4B1D-8D43-3F52B8009356}" destId="{1ACDBE97-7195-45AC-8706-EF22B9F52A56}" srcOrd="0" destOrd="0" presId="urn:microsoft.com/office/officeart/2005/8/layout/hProcess7"/>
    <dgm:cxn modelId="{44C1C3E0-9FE7-476D-AA00-FFF094A9B60E}" type="presParOf" srcId="{6FE766D3-24FE-4B1D-8D43-3F52B8009356}" destId="{3DF663A6-5748-4938-96CF-DA316FFB7FD3}" srcOrd="1" destOrd="0" presId="urn:microsoft.com/office/officeart/2005/8/layout/hProcess7"/>
    <dgm:cxn modelId="{25E9DA32-CD29-4911-B1E7-FABDEA1C9EFF}" type="presParOf" srcId="{6FE766D3-24FE-4B1D-8D43-3F52B8009356}" destId="{56C9A015-E912-42F0-A15E-BDB2EDC7B564}" srcOrd="2" destOrd="0" presId="urn:microsoft.com/office/officeart/2005/8/layout/hProcess7"/>
    <dgm:cxn modelId="{0BC9E5AC-2356-4EFC-B084-CEB2E4167655}" type="presParOf" srcId="{87691EBB-5D5E-4A8D-93DA-FC56B1A8518E}" destId="{826201DE-3DC9-479F-B07D-5FEB80DC48C4}" srcOrd="11" destOrd="0" presId="urn:microsoft.com/office/officeart/2005/8/layout/hProcess7"/>
    <dgm:cxn modelId="{E7A95022-F22F-4DBC-84CC-0B07006466F1}" type="presParOf" srcId="{87691EBB-5D5E-4A8D-93DA-FC56B1A8518E}" destId="{DC3BABD6-A054-4478-92A2-CA8396044DCF}" srcOrd="12" destOrd="0" presId="urn:microsoft.com/office/officeart/2005/8/layout/hProcess7"/>
    <dgm:cxn modelId="{BAD22267-332E-434D-9B01-4C52AAB60C70}" type="presParOf" srcId="{DC3BABD6-A054-4478-92A2-CA8396044DCF}" destId="{09349738-ACAF-4021-86B1-A58F0251D814}" srcOrd="0" destOrd="0" presId="urn:microsoft.com/office/officeart/2005/8/layout/hProcess7"/>
    <dgm:cxn modelId="{7B4B327F-2347-4BE9-AF77-DD86A01FB21B}" type="presParOf" srcId="{DC3BABD6-A054-4478-92A2-CA8396044DCF}" destId="{0397B7AA-8596-4543-AA3C-8CD1A06A53E5}" srcOrd="1" destOrd="0" presId="urn:microsoft.com/office/officeart/2005/8/layout/hProcess7"/>
    <dgm:cxn modelId="{56F9C4D3-DFCF-4DBF-92CE-90DF6A93409E}" type="presParOf" srcId="{DC3BABD6-A054-4478-92A2-CA8396044DCF}" destId="{DE0C5A16-8FF0-4CFB-971D-5B9A9F4FE4C0}"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BE2BA-3593-4C99-A36A-881C658350A9}">
      <dsp:nvSpPr>
        <dsp:cNvPr id="0" name=""/>
        <dsp:cNvSpPr/>
      </dsp:nvSpPr>
      <dsp:spPr>
        <a:xfrm>
          <a:off x="2466" y="278592"/>
          <a:ext cx="1483816" cy="1780579"/>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da-DK" sz="1700" kern="1200" dirty="0"/>
            <a:t>September</a:t>
          </a:r>
        </a:p>
      </dsp:txBody>
      <dsp:txXfrm rot="16200000">
        <a:off x="-579189" y="860248"/>
        <a:ext cx="1460075" cy="296763"/>
      </dsp:txXfrm>
    </dsp:sp>
    <dsp:sp modelId="{31096260-857C-41ED-8887-DBD237C1B64A}">
      <dsp:nvSpPr>
        <dsp:cNvPr id="0" name=""/>
        <dsp:cNvSpPr/>
      </dsp:nvSpPr>
      <dsp:spPr>
        <a:xfrm>
          <a:off x="299230" y="278592"/>
          <a:ext cx="1105443" cy="17805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da-DK" sz="1700" kern="1200" dirty="0"/>
            <a:t>Status</a:t>
          </a:r>
          <a:r>
            <a:rPr lang="da-DK" sz="1700" u="sng" kern="1200" dirty="0"/>
            <a:t>mail</a:t>
          </a:r>
        </a:p>
        <a:p>
          <a:pPr marL="0" lvl="0" indent="0" algn="l" defTabSz="755650">
            <a:lnSpc>
              <a:spcPct val="90000"/>
            </a:lnSpc>
            <a:spcBef>
              <a:spcPct val="0"/>
            </a:spcBef>
            <a:spcAft>
              <a:spcPct val="35000"/>
            </a:spcAft>
            <a:buNone/>
          </a:pPr>
          <a:r>
            <a:rPr lang="da-DK" sz="1700" kern="1200" dirty="0"/>
            <a:t>Generel spørgetime</a:t>
          </a:r>
        </a:p>
      </dsp:txBody>
      <dsp:txXfrm>
        <a:off x="299230" y="278592"/>
        <a:ext cx="1105443" cy="1780579"/>
      </dsp:txXfrm>
    </dsp:sp>
    <dsp:sp modelId="{5B472084-CE30-4113-B300-FAEE077FB550}">
      <dsp:nvSpPr>
        <dsp:cNvPr id="0" name=""/>
        <dsp:cNvSpPr/>
      </dsp:nvSpPr>
      <dsp:spPr>
        <a:xfrm>
          <a:off x="1538216" y="278592"/>
          <a:ext cx="1483816" cy="1780579"/>
        </a:xfrm>
        <a:prstGeom prst="roundRect">
          <a:avLst>
            <a:gd name="adj" fmla="val 5000"/>
          </a:avLst>
        </a:prstGeom>
        <a:solidFill>
          <a:schemeClr val="accent4">
            <a:hueOff val="-1372500"/>
            <a:satOff val="-4186"/>
            <a:lumOff val="130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da-DK" sz="1700" kern="1200" dirty="0"/>
            <a:t>Oktober</a:t>
          </a:r>
        </a:p>
      </dsp:txBody>
      <dsp:txXfrm rot="16200000">
        <a:off x="956560" y="860248"/>
        <a:ext cx="1460075" cy="296763"/>
      </dsp:txXfrm>
    </dsp:sp>
    <dsp:sp modelId="{529572F3-9C42-4B22-9D53-11BACD25DD0D}">
      <dsp:nvSpPr>
        <dsp:cNvPr id="0" name=""/>
        <dsp:cNvSpPr/>
      </dsp:nvSpPr>
      <dsp:spPr>
        <a:xfrm rot="5400000">
          <a:off x="1414869" y="1692917"/>
          <a:ext cx="261533" cy="222572"/>
        </a:xfrm>
        <a:prstGeom prst="flowChartExtra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B7409A-9BC2-4F44-8428-0C42FBE80506}">
      <dsp:nvSpPr>
        <dsp:cNvPr id="0" name=""/>
        <dsp:cNvSpPr/>
      </dsp:nvSpPr>
      <dsp:spPr>
        <a:xfrm>
          <a:off x="1834980" y="278592"/>
          <a:ext cx="1105443" cy="17805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da-DK" sz="1700" kern="1200" dirty="0"/>
            <a:t>Status</a:t>
          </a:r>
          <a:r>
            <a:rPr lang="da-DK" sz="1700" u="sng" kern="1200" dirty="0"/>
            <a:t>mail</a:t>
          </a:r>
        </a:p>
        <a:p>
          <a:pPr marL="0" lvl="0" indent="0" algn="l" defTabSz="755650">
            <a:lnSpc>
              <a:spcPct val="90000"/>
            </a:lnSpc>
            <a:spcBef>
              <a:spcPct val="0"/>
            </a:spcBef>
            <a:spcAft>
              <a:spcPct val="35000"/>
            </a:spcAft>
            <a:buNone/>
          </a:pPr>
          <a:r>
            <a:rPr lang="da-DK" sz="1700" kern="1200" dirty="0"/>
            <a:t>Generel spørgetime</a:t>
          </a:r>
        </a:p>
      </dsp:txBody>
      <dsp:txXfrm>
        <a:off x="1834980" y="278592"/>
        <a:ext cx="1105443" cy="1780579"/>
      </dsp:txXfrm>
    </dsp:sp>
    <dsp:sp modelId="{8D28BC93-00E4-466E-81F0-6B19F5AE71C6}">
      <dsp:nvSpPr>
        <dsp:cNvPr id="0" name=""/>
        <dsp:cNvSpPr/>
      </dsp:nvSpPr>
      <dsp:spPr>
        <a:xfrm>
          <a:off x="3073966" y="278592"/>
          <a:ext cx="1483816" cy="1780579"/>
        </a:xfrm>
        <a:prstGeom prst="roundRect">
          <a:avLst>
            <a:gd name="adj" fmla="val 5000"/>
          </a:avLst>
        </a:prstGeom>
        <a:solidFill>
          <a:schemeClr val="accent4">
            <a:hueOff val="-2745000"/>
            <a:satOff val="-8373"/>
            <a:lumOff val="261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da-DK" sz="1700" kern="1200" dirty="0"/>
            <a:t>November</a:t>
          </a:r>
        </a:p>
      </dsp:txBody>
      <dsp:txXfrm rot="16200000">
        <a:off x="2492310" y="860248"/>
        <a:ext cx="1460075" cy="296763"/>
      </dsp:txXfrm>
    </dsp:sp>
    <dsp:sp modelId="{5F0BAC77-18B9-4410-8CE9-46B8142269BB}">
      <dsp:nvSpPr>
        <dsp:cNvPr id="0" name=""/>
        <dsp:cNvSpPr/>
      </dsp:nvSpPr>
      <dsp:spPr>
        <a:xfrm rot="5400000">
          <a:off x="2950619" y="1692917"/>
          <a:ext cx="261533" cy="222572"/>
        </a:xfrm>
        <a:prstGeom prst="flowChartExtract">
          <a:avLst/>
        </a:prstGeom>
        <a:solidFill>
          <a:schemeClr val="lt1">
            <a:hueOff val="0"/>
            <a:satOff val="0"/>
            <a:lumOff val="0"/>
            <a:alphaOff val="0"/>
          </a:schemeClr>
        </a:solidFill>
        <a:ln w="25400" cap="flat" cmpd="sng" algn="ctr">
          <a:solidFill>
            <a:schemeClr val="accent4">
              <a:hueOff val="-2058750"/>
              <a:satOff val="-6280"/>
              <a:lumOff val="19609"/>
              <a:alphaOff val="0"/>
            </a:schemeClr>
          </a:solidFill>
          <a:prstDash val="solid"/>
        </a:ln>
        <a:effectLst/>
      </dsp:spPr>
      <dsp:style>
        <a:lnRef idx="2">
          <a:scrgbClr r="0" g="0" b="0"/>
        </a:lnRef>
        <a:fillRef idx="1">
          <a:scrgbClr r="0" g="0" b="0"/>
        </a:fillRef>
        <a:effectRef idx="0">
          <a:scrgbClr r="0" g="0" b="0"/>
        </a:effectRef>
        <a:fontRef idx="minor"/>
      </dsp:style>
    </dsp:sp>
    <dsp:sp modelId="{53808FF4-0EA0-4E6C-B2C4-C67BA48828F4}">
      <dsp:nvSpPr>
        <dsp:cNvPr id="0" name=""/>
        <dsp:cNvSpPr/>
      </dsp:nvSpPr>
      <dsp:spPr>
        <a:xfrm>
          <a:off x="3370730" y="278592"/>
          <a:ext cx="1105443" cy="17805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da-DK" sz="1700" kern="1200" dirty="0"/>
            <a:t>Statusmøde</a:t>
          </a:r>
        </a:p>
        <a:p>
          <a:pPr marL="0" lvl="0" indent="0" algn="l" defTabSz="755650">
            <a:lnSpc>
              <a:spcPct val="90000"/>
            </a:lnSpc>
            <a:spcBef>
              <a:spcPct val="0"/>
            </a:spcBef>
            <a:spcAft>
              <a:spcPct val="35000"/>
            </a:spcAft>
            <a:buNone/>
          </a:pPr>
          <a:r>
            <a:rPr lang="da-DK" sz="1700" kern="1200" dirty="0"/>
            <a:t>Generel spørgetime</a:t>
          </a:r>
        </a:p>
      </dsp:txBody>
      <dsp:txXfrm>
        <a:off x="3370730" y="278592"/>
        <a:ext cx="1105443" cy="1780579"/>
      </dsp:txXfrm>
    </dsp:sp>
    <dsp:sp modelId="{09349738-ACAF-4021-86B1-A58F0251D814}">
      <dsp:nvSpPr>
        <dsp:cNvPr id="0" name=""/>
        <dsp:cNvSpPr/>
      </dsp:nvSpPr>
      <dsp:spPr>
        <a:xfrm>
          <a:off x="4609716" y="278592"/>
          <a:ext cx="1483816" cy="1780579"/>
        </a:xfrm>
        <a:prstGeom prst="roundRect">
          <a:avLst>
            <a:gd name="adj" fmla="val 5000"/>
          </a:avLst>
        </a:prstGeom>
        <a:solidFill>
          <a:schemeClr val="accent4">
            <a:hueOff val="-4117500"/>
            <a:satOff val="-12559"/>
            <a:lumOff val="392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8293" rIns="75565" bIns="0" numCol="1" spcCol="1270" anchor="t" anchorCtr="0">
          <a:noAutofit/>
        </a:bodyPr>
        <a:lstStyle/>
        <a:p>
          <a:pPr marL="0" lvl="0" indent="0" algn="r" defTabSz="755650">
            <a:lnSpc>
              <a:spcPct val="90000"/>
            </a:lnSpc>
            <a:spcBef>
              <a:spcPct val="0"/>
            </a:spcBef>
            <a:spcAft>
              <a:spcPct val="35000"/>
            </a:spcAft>
            <a:buNone/>
          </a:pPr>
          <a:r>
            <a:rPr lang="da-DK" sz="1700" kern="1200" dirty="0"/>
            <a:t>December</a:t>
          </a:r>
        </a:p>
      </dsp:txBody>
      <dsp:txXfrm rot="16200000">
        <a:off x="4028060" y="860248"/>
        <a:ext cx="1460075" cy="296763"/>
      </dsp:txXfrm>
    </dsp:sp>
    <dsp:sp modelId="{3DF663A6-5748-4938-96CF-DA316FFB7FD3}">
      <dsp:nvSpPr>
        <dsp:cNvPr id="0" name=""/>
        <dsp:cNvSpPr/>
      </dsp:nvSpPr>
      <dsp:spPr>
        <a:xfrm rot="5400000">
          <a:off x="4486369" y="1692917"/>
          <a:ext cx="261533" cy="222572"/>
        </a:xfrm>
        <a:prstGeom prst="flowChartExtract">
          <a:avLst/>
        </a:prstGeom>
        <a:solidFill>
          <a:schemeClr val="lt1">
            <a:hueOff val="0"/>
            <a:satOff val="0"/>
            <a:lumOff val="0"/>
            <a:alphaOff val="0"/>
          </a:schemeClr>
        </a:solidFill>
        <a:ln w="25400" cap="flat" cmpd="sng" algn="ctr">
          <a:solidFill>
            <a:schemeClr val="accent4">
              <a:hueOff val="-4117500"/>
              <a:satOff val="-12559"/>
              <a:lumOff val="39218"/>
              <a:alphaOff val="0"/>
            </a:schemeClr>
          </a:solidFill>
          <a:prstDash val="solid"/>
        </a:ln>
        <a:effectLst/>
      </dsp:spPr>
      <dsp:style>
        <a:lnRef idx="2">
          <a:scrgbClr r="0" g="0" b="0"/>
        </a:lnRef>
        <a:fillRef idx="1">
          <a:scrgbClr r="0" g="0" b="0"/>
        </a:fillRef>
        <a:effectRef idx="0">
          <a:scrgbClr r="0" g="0" b="0"/>
        </a:effectRef>
        <a:fontRef idx="minor"/>
      </dsp:style>
    </dsp:sp>
    <dsp:sp modelId="{DE0C5A16-8FF0-4CFB-971D-5B9A9F4FE4C0}">
      <dsp:nvSpPr>
        <dsp:cNvPr id="0" name=""/>
        <dsp:cNvSpPr/>
      </dsp:nvSpPr>
      <dsp:spPr>
        <a:xfrm>
          <a:off x="4906480" y="278592"/>
          <a:ext cx="1105443" cy="17805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da-DK" sz="1700" kern="1200" dirty="0"/>
            <a:t>Status</a:t>
          </a:r>
          <a:r>
            <a:rPr lang="da-DK" sz="1700" u="sng" kern="1200" dirty="0"/>
            <a:t>mail</a:t>
          </a:r>
          <a:endParaRPr lang="da-DK" sz="1700" kern="1200" dirty="0"/>
        </a:p>
        <a:p>
          <a:pPr marL="0" lvl="0" indent="0" algn="l" defTabSz="755650">
            <a:lnSpc>
              <a:spcPct val="90000"/>
            </a:lnSpc>
            <a:spcBef>
              <a:spcPct val="0"/>
            </a:spcBef>
            <a:spcAft>
              <a:spcPct val="35000"/>
            </a:spcAft>
            <a:buNone/>
          </a:pPr>
          <a:r>
            <a:rPr lang="da-DK" sz="1700" kern="1200" dirty="0"/>
            <a:t>Generel spørgetime</a:t>
          </a:r>
        </a:p>
      </dsp:txBody>
      <dsp:txXfrm>
        <a:off x="4906480" y="278592"/>
        <a:ext cx="1105443" cy="178057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0E01D-E573-4D87-8487-196458F1CB83}" type="datetimeFigureOut">
              <a:rPr lang="da-DK" smtClean="0"/>
              <a:t>03-10-2025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10A2-E41B-495E-9914-70CA1250CBEE}" type="slidenum">
              <a:rPr lang="da-DK" smtClean="0"/>
              <a:t>‹nr.›</a:t>
            </a:fld>
            <a:endParaRPr lang="da-DK"/>
          </a:p>
        </p:txBody>
      </p:sp>
    </p:spTree>
    <p:extLst>
      <p:ext uri="{BB962C8B-B14F-4D97-AF65-F5344CB8AC3E}">
        <p14:creationId xmlns:p14="http://schemas.microsoft.com/office/powerpoint/2010/main" val="35446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2</a:t>
            </a:fld>
            <a:endParaRPr lang="da-DK"/>
          </a:p>
        </p:txBody>
      </p:sp>
    </p:spTree>
    <p:extLst>
      <p:ext uri="{BB962C8B-B14F-4D97-AF65-F5344CB8AC3E}">
        <p14:creationId xmlns:p14="http://schemas.microsoft.com/office/powerpoint/2010/main" val="294468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0635708-AA12-4010-9742-D3EAF693A3F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E8ECE3C-7B00-C2A5-11A3-8DE3DBCC3CDC}"/>
              </a:ext>
            </a:extLst>
          </p:cNvPr>
          <p:cNvSpPr txBox="1">
            <a:spLocks noGrp="1"/>
          </p:cNvSpPr>
          <p:nvPr>
            <p:ph type="body" sz="quarter" idx="1"/>
          </p:nvPr>
        </p:nvSpPr>
        <p:spPr/>
        <p:txBody>
          <a:bodyPr/>
          <a:lstStyle/>
          <a:p>
            <a:endParaRPr lang="da-DK"/>
          </a:p>
        </p:txBody>
      </p:sp>
      <p:sp>
        <p:nvSpPr>
          <p:cNvPr id="4" name="Pladsholder til slidenummer 3">
            <a:extLst>
              <a:ext uri="{FF2B5EF4-FFF2-40B4-BE49-F238E27FC236}">
                <a16:creationId xmlns:a16="http://schemas.microsoft.com/office/drawing/2014/main" id="{E936DAB7-BF83-5C39-319C-B6FA4CFD38A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9F31145-081F-4B0C-85EC-EA88C8FBE3DD}" type="slidenum">
              <a:t>6</a:t>
            </a:fld>
            <a:endParaRPr lang="da-DK"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4" y="432000"/>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10/3/2025</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462650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10/3/2025</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11184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10/3/2025</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0298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el og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ts val="2025"/>
              </a:lnSpc>
              <a:defRPr/>
            </a:lvl1pPr>
          </a:lstStyle>
          <a:p>
            <a:r>
              <a:rPr lang="da-DK"/>
              <a:t>Klik for at redigere titeltypografien i masteren</a:t>
            </a:r>
            <a:endParaRPr lang="en-US" dirty="0"/>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Pladsholder til dato 3"/>
          <p:cNvSpPr>
            <a:spLocks noGrp="1"/>
          </p:cNvSpPr>
          <p:nvPr>
            <p:ph type="dt" sz="half" idx="10"/>
          </p:nvPr>
        </p:nvSpPr>
        <p:spPr/>
        <p:txBody>
          <a:bodyPr/>
          <a:lstStyle/>
          <a:p>
            <a:fld id="{DCB48DAC-5E6C-4D88-859D-93A0747E8277}" type="datetimeFigureOut">
              <a:rPr lang="en-US" smtClean="0"/>
              <a:t>10/3/2025</a:t>
            </a:fld>
            <a:endParaRPr lang="en-US" dirty="0"/>
          </a:p>
        </p:txBody>
      </p:sp>
      <p:sp>
        <p:nvSpPr>
          <p:cNvPr id="5" name="Pladsholder til sidefod 4"/>
          <p:cNvSpPr>
            <a:spLocks noGrp="1"/>
          </p:cNvSpPr>
          <p:nvPr>
            <p:ph type="ftr" sz="quarter" idx="11"/>
          </p:nvPr>
        </p:nvSpPr>
        <p:spPr/>
        <p:txBody>
          <a:bodyPr/>
          <a:lstStyle/>
          <a:p>
            <a:r>
              <a:rPr lang="en-US"/>
              <a:t>
              </a:t>
            </a:r>
            <a:endParaRPr lang="en-US" dirty="0"/>
          </a:p>
        </p:txBody>
      </p:sp>
      <p:sp>
        <p:nvSpPr>
          <p:cNvPr id="6" name="Pladsholder til diasnummer 5"/>
          <p:cNvSpPr>
            <a:spLocks noGrp="1"/>
          </p:cNvSpPr>
          <p:nvPr>
            <p:ph type="sldNum" sz="quarter" idx="12"/>
          </p:nvPr>
        </p:nvSpPr>
        <p:spPr/>
        <p:txBody>
          <a:bodyPr/>
          <a:lstStyle/>
          <a:p>
            <a:fld id="{5D63841E-FDE4-4F95-B5AA-F5EB88A7EDBE}" type="slidenum">
              <a:rPr lang="en-US" smtClean="0"/>
              <a:t>‹nr.›</a:t>
            </a:fld>
            <a:endParaRPr lang="en-US" dirty="0"/>
          </a:p>
        </p:txBody>
      </p:sp>
    </p:spTree>
    <p:extLst>
      <p:ext uri="{BB962C8B-B14F-4D97-AF65-F5344CB8AC3E}">
        <p14:creationId xmlns:p14="http://schemas.microsoft.com/office/powerpoint/2010/main" val="1533258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844" r:id="rId25"/>
    <p:sldLayoutId id="2147483845" r:id="rId26"/>
    <p:sldLayoutId id="2147483848" r:id="rId27"/>
    <p:sldLayoutId id="2147483849" r:id="rId28"/>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sv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mailto:KP@kombit.dk"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jpe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hyperlink" Target="https://share-komm.kombit.dk/P0136/Delte%20dokumenter/Forms/Mder%20KP.aspx" TargetMode="Externa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mailto:SAPA@kombit.dk" TargetMode="External"/><Relationship Id="rId2" Type="http://schemas.openxmlformats.org/officeDocument/2006/relationships/hyperlink" Target="https://eur02.safelinks.protection.outlook.com/?url=https%3A%2F%2Fvimeo.com%2F949844135%2Fd4e03d4557%3Fshare%3Dcopy&amp;data=05%7C02%7CAWS%40kombit.dk%7C333f584746d24c8768f208dc7fcbf642%7Ccc038af50e6843e5bb17957ad6f45f8e%7C0%7C0%7C638525761197642211%7CUnknown%7CTWFpbGZsb3d8eyJWIjoiMC4wLjAwMDAiLCJQIjoiV2luMzIiLCJBTiI6Ik1haWwiLCJXVCI6Mn0%3D%7C0%7C%7C%7C&amp;sdata=hI6zmrqkQZQVXrS75EimgkBq%2FdC6QwChXU%2BmDP2Xm%2Fs%3D&amp;reserved=0" TargetMode="External"/><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image" Target="../media/image67.jpeg"/><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hyperlink" Target="https://kombit.dk/aktuelt/tilmeld-nyhedsbreve" TargetMode="External"/><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image" Target="../media/image73.png"/><Relationship Id="rId1" Type="http://schemas.openxmlformats.org/officeDocument/2006/relationships/slideLayout" Target="../slideLayouts/slideLayout25.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eur02.safelinks.protection.outlook.com/?url=https%3A%2F%2Fdok.kombit.dk%2Farbejdsmarked-og-beskaeftigelse%2Fkommunernes-pensionssystem-kp%23Vejledning&amp;data=05%7C02%7CAWS%40kombit.dk%7C593682dcb578412e3bd608dc287b6974%7Ccc038af50e6843e5bb17957ad6f45f8e%7C0%7C0%7C638429757773763045%7CUnknown%7CTWFpbGZsb3d8eyJWIjoiMC4wLjAwMDAiLCJQIjoiV2luMzIiLCJBTiI6Ik1haWwiLCJXVCI6Mn0%3D%7C0%7C%7C%7C&amp;sdata=xj6xJ9ORn9%2BE6SSUHG%2FPXi56YeTd17CDjsdezLaNt4o%3D&amp;reserved=0" TargetMode="Externa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www.kommunernespensionssystem.dk/wp-content/uploads/2023/06/KP-Forvaltningshaandbog.pdf" TargetMode="External"/><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kommunernespensionssystem.dk/meddelelse/traek-fradrag-fra-serviceleverandoerer-kan-vaere-forsinkede/" TargetMode="Externa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s://www.kommunernespensionssystem.dk/meddelelse/problem-med-at-slette-planlagte-udbetalinger/" TargetMode="External"/><Relationship Id="rId7" Type="http://schemas.openxmlformats.org/officeDocument/2006/relationships/image" Target="../media/image92.svg"/><Relationship Id="rId2" Type="http://schemas.openxmlformats.org/officeDocument/2006/relationships/image" Target="../media/image88.png"/><Relationship Id="rId1" Type="http://schemas.openxmlformats.org/officeDocument/2006/relationships/slideLayout" Target="../slideLayouts/slideLayout9.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jpeg"/><Relationship Id="rId1" Type="http://schemas.openxmlformats.org/officeDocument/2006/relationships/slideLayout" Target="../slideLayouts/slideLayout9.xml"/><Relationship Id="rId4" Type="http://schemas.openxmlformats.org/officeDocument/2006/relationships/image" Target="../media/image90.sv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9.xml"/><Relationship Id="rId4" Type="http://schemas.openxmlformats.org/officeDocument/2006/relationships/image" Target="../media/image95.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6.jpeg"/><Relationship Id="rId1" Type="http://schemas.openxmlformats.org/officeDocument/2006/relationships/slideLayout" Target="../slideLayouts/slideLayout9.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0.svg"/></Relationships>
</file>

<file path=ppt/slides/_rels/slide51.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5.xml"/><Relationship Id="rId4" Type="http://schemas.openxmlformats.org/officeDocument/2006/relationships/image" Target="../media/image103.sv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4.jpeg"/><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2" Type="http://schemas.openxmlformats.org/officeDocument/2006/relationships/hyperlink" Target="https://forms.office.com/Pages/ResponsePage.aspx?id=9YoDzGgO5UO7F5V61vRfjjw0HOT9LE9NoaydHRQ8i4RUMjlHWkpSN1o2Wk04TE00MEkwWlNKSjVGQi4u" TargetMode="Externa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hyperlink" Target="https://forms.office.com/Pages/ResponsePage.aspx?id=9YoDzGgO5UO7F5V61vRfjjw0HOT9LE9NoaydHRQ8i4RUMjlHWkpSN1o2Wk04TE00MEkwWlNKSjVGQi4u" TargetMode="Externa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p:txBody>
          <a:bodyPr/>
          <a:lstStyle/>
          <a:p>
            <a:r>
              <a:rPr lang="da-DK" dirty="0"/>
              <a:t>Statusmøde</a:t>
            </a:r>
            <a:br>
              <a:rPr lang="da-DK" dirty="0"/>
            </a:br>
            <a:r>
              <a:rPr lang="da-DK" dirty="0">
                <a:solidFill>
                  <a:schemeClr val="tx2"/>
                </a:solidFill>
              </a:rPr>
              <a:t>Uge 35 - 2024</a:t>
            </a: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p:txBody>
          <a:bodyPr/>
          <a:lstStyle/>
          <a:p>
            <a:r>
              <a:rPr lang="da-DK" dirty="0"/>
              <a:t>Aske Walther Sørensen / Implementering / KOMBIT</a:t>
            </a:r>
          </a:p>
        </p:txBody>
      </p:sp>
      <p:sp>
        <p:nvSpPr>
          <p:cNvPr id="13" name="Pladsholder til tekst 12">
            <a:extLst>
              <a:ext uri="{FF2B5EF4-FFF2-40B4-BE49-F238E27FC236}">
                <a16:creationId xmlns:a16="http://schemas.microsoft.com/office/drawing/2014/main" id="{2874D5C2-4FC7-970F-E36A-91165C4DF2C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5390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6723C-1057-E42B-F481-192094B77987}"/>
              </a:ext>
            </a:extLst>
          </p:cNvPr>
          <p:cNvSpPr>
            <a:spLocks noGrp="1"/>
          </p:cNvSpPr>
          <p:nvPr>
            <p:ph type="title"/>
          </p:nvPr>
        </p:nvSpPr>
        <p:spPr/>
        <p:txBody>
          <a:bodyPr/>
          <a:lstStyle/>
          <a:p>
            <a:r>
              <a:rPr lang="da-DK" dirty="0"/>
              <a:t>”Save the date”</a:t>
            </a:r>
          </a:p>
        </p:txBody>
      </p:sp>
      <p:sp>
        <p:nvSpPr>
          <p:cNvPr id="3" name="Pladsholder til tekst 2">
            <a:extLst>
              <a:ext uri="{FF2B5EF4-FFF2-40B4-BE49-F238E27FC236}">
                <a16:creationId xmlns:a16="http://schemas.microsoft.com/office/drawing/2014/main" id="{F5355F0B-17DF-792B-D3DF-FABDE0644EE5}"/>
              </a:ext>
            </a:extLst>
          </p:cNvPr>
          <p:cNvSpPr>
            <a:spLocks noGrp="1"/>
          </p:cNvSpPr>
          <p:nvPr>
            <p:ph type="body" sz="quarter" idx="10"/>
          </p:nvPr>
        </p:nvSpPr>
        <p:spPr/>
        <p:txBody>
          <a:bodyPr/>
          <a:lstStyle/>
          <a:p>
            <a:r>
              <a:rPr lang="da-DK" b="1" dirty="0"/>
              <a:t>Planlagte møder</a:t>
            </a:r>
          </a:p>
          <a:p>
            <a:pPr marL="171450" indent="-171450">
              <a:buFont typeface="Arial" panose="020B0604020202020204" pitchFamily="34" charset="0"/>
              <a:buChar char="•"/>
            </a:pPr>
            <a:r>
              <a:rPr lang="da-DK" dirty="0"/>
              <a:t>Syddanmark (Kolding): 23-24. september</a:t>
            </a:r>
          </a:p>
          <a:p>
            <a:pPr marL="171450" indent="-171450">
              <a:buFont typeface="Arial" panose="020B0604020202020204" pitchFamily="34" charset="0"/>
              <a:buChar char="•"/>
            </a:pPr>
            <a:r>
              <a:rPr lang="da-DK" dirty="0"/>
              <a:t>Nordjylland (Aalborg): 7-8. oktober</a:t>
            </a:r>
          </a:p>
          <a:p>
            <a:pPr marL="171450" indent="-171450">
              <a:buFont typeface="Arial" panose="020B0604020202020204" pitchFamily="34" charset="0"/>
              <a:buChar char="•"/>
            </a:pPr>
            <a:r>
              <a:rPr lang="da-DK" dirty="0"/>
              <a:t>Hovedstaden (København): 5-6. november</a:t>
            </a:r>
          </a:p>
          <a:p>
            <a:endParaRPr lang="da-DK" dirty="0"/>
          </a:p>
          <a:p>
            <a:r>
              <a:rPr lang="da-DK" b="1" dirty="0"/>
              <a:t>Mangler at blive planlagt</a:t>
            </a:r>
          </a:p>
          <a:p>
            <a:pPr marL="171450" indent="-171450">
              <a:buFont typeface="Arial" panose="020B0604020202020204" pitchFamily="34" charset="0"/>
              <a:buChar char="•"/>
            </a:pPr>
            <a:r>
              <a:rPr lang="da-DK" dirty="0"/>
              <a:t>Midtjylland</a:t>
            </a:r>
          </a:p>
          <a:p>
            <a:pPr marL="171450" indent="-171450">
              <a:buFont typeface="Arial" panose="020B0604020202020204" pitchFamily="34" charset="0"/>
              <a:buChar char="•"/>
            </a:pPr>
            <a:r>
              <a:rPr lang="da-DK" dirty="0"/>
              <a:t>Sjælland</a:t>
            </a:r>
          </a:p>
        </p:txBody>
      </p:sp>
      <p:sp>
        <p:nvSpPr>
          <p:cNvPr id="4" name="Pladsholder til tekst 3">
            <a:extLst>
              <a:ext uri="{FF2B5EF4-FFF2-40B4-BE49-F238E27FC236}">
                <a16:creationId xmlns:a16="http://schemas.microsoft.com/office/drawing/2014/main" id="{AA0BEB84-747C-FB0B-C903-03C989D8FBAD}"/>
              </a:ext>
            </a:extLst>
          </p:cNvPr>
          <p:cNvSpPr>
            <a:spLocks noGrp="1"/>
          </p:cNvSpPr>
          <p:nvPr>
            <p:ph type="body" sz="quarter" idx="11"/>
          </p:nvPr>
        </p:nvSpPr>
        <p:spPr/>
        <p:txBody>
          <a:bodyPr/>
          <a:lstStyle/>
          <a:p>
            <a:r>
              <a:rPr lang="da-DK" dirty="0"/>
              <a:t>Regionsmøde i H2 2024</a:t>
            </a:r>
          </a:p>
        </p:txBody>
      </p:sp>
      <p:pic>
        <p:nvPicPr>
          <p:cNvPr id="8" name="Pladsholder til billede 7" descr="Et billede, der indeholder tekst, maleri, grafisk design, bog&#10;&#10;Automatisk genereret beskrivelse">
            <a:extLst>
              <a:ext uri="{FF2B5EF4-FFF2-40B4-BE49-F238E27FC236}">
                <a16:creationId xmlns:a16="http://schemas.microsoft.com/office/drawing/2014/main" id="{17F91314-CF61-0518-8CA5-C0580F13D53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80230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BED3-7F3A-B59C-0468-9D70CAE4DE49}"/>
              </a:ext>
            </a:extLst>
          </p:cNvPr>
          <p:cNvSpPr>
            <a:spLocks noGrp="1"/>
          </p:cNvSpPr>
          <p:nvPr>
            <p:ph type="title"/>
          </p:nvPr>
        </p:nvSpPr>
        <p:spPr/>
        <p:txBody>
          <a:bodyPr/>
          <a:lstStyle/>
          <a:p>
            <a:r>
              <a:rPr lang="da-DK" dirty="0"/>
              <a:t>Formål og format</a:t>
            </a:r>
          </a:p>
        </p:txBody>
      </p:sp>
      <p:sp>
        <p:nvSpPr>
          <p:cNvPr id="3" name="Pladsholder til tekst 2">
            <a:extLst>
              <a:ext uri="{FF2B5EF4-FFF2-40B4-BE49-F238E27FC236}">
                <a16:creationId xmlns:a16="http://schemas.microsoft.com/office/drawing/2014/main" id="{9D2DCCA7-0DD3-1329-9732-A64F46080DBB}"/>
              </a:ext>
            </a:extLst>
          </p:cNvPr>
          <p:cNvSpPr>
            <a:spLocks noGrp="1"/>
          </p:cNvSpPr>
          <p:nvPr>
            <p:ph type="body" sz="quarter" idx="10"/>
          </p:nvPr>
        </p:nvSpPr>
        <p:spPr/>
        <p:txBody>
          <a:bodyPr/>
          <a:lstStyle/>
          <a:p>
            <a:r>
              <a:rPr lang="da-DK" b="1" dirty="0"/>
              <a:t>Formål</a:t>
            </a:r>
          </a:p>
          <a:p>
            <a:pPr marL="171450" indent="-171450">
              <a:buFont typeface="Arial" panose="020B0604020202020204" pitchFamily="34" charset="0"/>
              <a:buChar char="•"/>
            </a:pPr>
            <a:r>
              <a:rPr lang="da-DK" dirty="0"/>
              <a:t>KOMBIT arrangerer og faciliterer regionale kommunemøder</a:t>
            </a:r>
          </a:p>
          <a:p>
            <a:pPr marL="171450" indent="-171450">
              <a:buFont typeface="Arial" panose="020B0604020202020204" pitchFamily="34" charset="0"/>
              <a:buChar char="•"/>
            </a:pPr>
            <a:r>
              <a:rPr lang="da-DK" dirty="0"/>
              <a:t>KOMBIT sætter scenen for de enkelte emner</a:t>
            </a:r>
          </a:p>
          <a:p>
            <a:pPr marL="171450" indent="-171450">
              <a:buFont typeface="Arial" panose="020B0604020202020204" pitchFamily="34" charset="0"/>
              <a:buChar char="•"/>
            </a:pPr>
            <a:r>
              <a:rPr lang="da-DK" dirty="0"/>
              <a:t>I bidrager med egne erfaringer, refleksioner og andre input undervejs til fælles gavn</a:t>
            </a:r>
          </a:p>
          <a:p>
            <a:pPr marL="171450" indent="-171450">
              <a:buFont typeface="Arial" panose="020B0604020202020204" pitchFamily="34" charset="0"/>
              <a:buChar char="•"/>
            </a:pPr>
            <a:r>
              <a:rPr lang="da-DK" dirty="0"/>
              <a:t>Relations- og netværksskabende</a:t>
            </a:r>
          </a:p>
          <a:p>
            <a:r>
              <a:rPr lang="da-DK" b="1" dirty="0"/>
              <a:t>Format</a:t>
            </a:r>
          </a:p>
          <a:p>
            <a:pPr marL="171450" indent="-171450">
              <a:buFont typeface="Arial" panose="020B0604020202020204" pitchFamily="34" charset="0"/>
              <a:buChar char="•"/>
            </a:pPr>
            <a:r>
              <a:rPr lang="da-DK" dirty="0"/>
              <a:t>Afholdes over 2 dage</a:t>
            </a:r>
          </a:p>
          <a:p>
            <a:pPr marL="171450" indent="-171450">
              <a:buFont typeface="Arial" panose="020B0604020202020204" pitchFamily="34" charset="0"/>
              <a:buChar char="•"/>
            </a:pPr>
            <a:r>
              <a:rPr lang="da-DK" dirty="0"/>
              <a:t>Alt efter program, kan forskellige medarbejdere deltage, på forskellige tidspunkter</a:t>
            </a:r>
          </a:p>
          <a:p>
            <a:pPr marL="171450" indent="-171450">
              <a:buFont typeface="Arial" panose="020B0604020202020204" pitchFamily="34" charset="0"/>
              <a:buChar char="•"/>
            </a:pPr>
            <a:r>
              <a:rPr lang="da-DK" dirty="0"/>
              <a:t>Pr. emne:</a:t>
            </a:r>
          </a:p>
          <a:p>
            <a:pPr marL="243450" lvl="1" indent="-171450">
              <a:buFont typeface="Arial" panose="020B0604020202020204" pitchFamily="34" charset="0"/>
              <a:buChar char="•"/>
            </a:pPr>
            <a:r>
              <a:rPr lang="da-DK" dirty="0"/>
              <a:t>Gennemgang af emnet</a:t>
            </a:r>
          </a:p>
          <a:p>
            <a:pPr marL="243450" lvl="1" indent="-171450">
              <a:buFont typeface="Arial" panose="020B0604020202020204" pitchFamily="34" charset="0"/>
              <a:buChar char="•"/>
            </a:pPr>
            <a:r>
              <a:rPr lang="da-DK" dirty="0"/>
              <a:t>Workshop i kommunegrupper</a:t>
            </a:r>
          </a:p>
          <a:p>
            <a:pPr marL="243450" lvl="1" indent="-171450">
              <a:buFont typeface="Arial" panose="020B0604020202020204" pitchFamily="34" charset="0"/>
              <a:buChar char="•"/>
            </a:pPr>
            <a:r>
              <a:rPr lang="da-DK" dirty="0"/>
              <a:t>Opsamling og spørgetid</a:t>
            </a:r>
          </a:p>
        </p:txBody>
      </p:sp>
      <p:sp>
        <p:nvSpPr>
          <p:cNvPr id="4" name="Pladsholder til tekst 3">
            <a:extLst>
              <a:ext uri="{FF2B5EF4-FFF2-40B4-BE49-F238E27FC236}">
                <a16:creationId xmlns:a16="http://schemas.microsoft.com/office/drawing/2014/main" id="{ACD78787-F292-EC59-F089-E4588E0D9C18}"/>
              </a:ext>
            </a:extLst>
          </p:cNvPr>
          <p:cNvSpPr>
            <a:spLocks noGrp="1"/>
          </p:cNvSpPr>
          <p:nvPr>
            <p:ph type="body" sz="quarter" idx="11"/>
          </p:nvPr>
        </p:nvSpPr>
        <p:spPr/>
        <p:txBody>
          <a:bodyPr/>
          <a:lstStyle/>
          <a:p>
            <a:r>
              <a:rPr lang="da-DK" dirty="0"/>
              <a:t>Regionsmøde i H2 2024</a:t>
            </a:r>
          </a:p>
          <a:p>
            <a:endParaRPr lang="da-DK" dirty="0"/>
          </a:p>
        </p:txBody>
      </p:sp>
      <p:pic>
        <p:nvPicPr>
          <p:cNvPr id="8" name="Pladsholder til billede 7" descr="Et billede, der indeholder tøj, person, Læring/undervisning, håndskrift&#10;&#10;Automatisk genereret beskrivelse">
            <a:extLst>
              <a:ext uri="{FF2B5EF4-FFF2-40B4-BE49-F238E27FC236}">
                <a16:creationId xmlns:a16="http://schemas.microsoft.com/office/drawing/2014/main" id="{F398CA9C-1C1E-FCAA-E734-AAFD2C38105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0" name="Rectangle 2">
            <a:extLst>
              <a:ext uri="{FF2B5EF4-FFF2-40B4-BE49-F238E27FC236}">
                <a16:creationId xmlns:a16="http://schemas.microsoft.com/office/drawing/2014/main" id="{6A2093EB-A8A2-3CF8-EBBB-353B7D28BEA5}"/>
              </a:ext>
            </a:extLst>
          </p:cNvPr>
          <p:cNvSpPr>
            <a:spLocks noChangeArrowheads="1"/>
          </p:cNvSpPr>
          <p:nvPr/>
        </p:nvSpPr>
        <p:spPr bwMode="auto">
          <a:xfrm>
            <a:off x="656655" y="976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Tree>
    <p:extLst>
      <p:ext uri="{BB962C8B-B14F-4D97-AF65-F5344CB8AC3E}">
        <p14:creationId xmlns:p14="http://schemas.microsoft.com/office/powerpoint/2010/main" val="293712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BED3-7F3A-B59C-0468-9D70CAE4DE49}"/>
              </a:ext>
            </a:extLst>
          </p:cNvPr>
          <p:cNvSpPr>
            <a:spLocks noGrp="1"/>
          </p:cNvSpPr>
          <p:nvPr>
            <p:ph type="title"/>
          </p:nvPr>
        </p:nvSpPr>
        <p:spPr/>
        <p:txBody>
          <a:bodyPr/>
          <a:lstStyle/>
          <a:p>
            <a:r>
              <a:rPr lang="da-DK" dirty="0"/>
              <a:t>Emner på regionsmøder</a:t>
            </a:r>
            <a:br>
              <a:rPr lang="da-DK" dirty="0"/>
            </a:br>
            <a:r>
              <a:rPr lang="da-DK" dirty="0">
                <a:solidFill>
                  <a:schemeClr val="tx2"/>
                </a:solidFill>
              </a:rPr>
              <a:t>Pba spørgeskema</a:t>
            </a:r>
            <a:endParaRPr lang="da-DK" dirty="0"/>
          </a:p>
        </p:txBody>
      </p:sp>
      <p:sp>
        <p:nvSpPr>
          <p:cNvPr id="3" name="Pladsholder til tekst 2">
            <a:extLst>
              <a:ext uri="{FF2B5EF4-FFF2-40B4-BE49-F238E27FC236}">
                <a16:creationId xmlns:a16="http://schemas.microsoft.com/office/drawing/2014/main" id="{9D2DCCA7-0DD3-1329-9732-A64F46080DBB}"/>
              </a:ext>
            </a:extLst>
          </p:cNvPr>
          <p:cNvSpPr>
            <a:spLocks noGrp="1"/>
          </p:cNvSpPr>
          <p:nvPr>
            <p:ph type="body" sz="quarter" idx="10"/>
          </p:nvPr>
        </p:nvSpPr>
        <p:spPr/>
        <p:txBody>
          <a:bodyPr/>
          <a:lstStyle/>
          <a:p>
            <a:pPr rtl="0"/>
            <a:endParaRPr lang="da-DK" dirty="0">
              <a:effectLst/>
            </a:endParaRPr>
          </a:p>
          <a:p>
            <a:pPr rtl="0"/>
            <a:r>
              <a:rPr lang="da-DK" sz="1050" dirty="0">
                <a:effectLst/>
              </a:rPr>
              <a:t>Opsætning af automatiske processer</a:t>
            </a:r>
          </a:p>
          <a:p>
            <a:pPr rtl="0"/>
            <a:endParaRPr lang="da-DK" sz="1050" dirty="0"/>
          </a:p>
          <a:p>
            <a:pPr rtl="0"/>
            <a:endParaRPr lang="da-DK" sz="1050" dirty="0">
              <a:effectLst/>
            </a:endParaRPr>
          </a:p>
          <a:p>
            <a:pPr rtl="0"/>
            <a:r>
              <a:rPr lang="da-DK" sz="1050" dirty="0">
                <a:effectLst/>
              </a:rPr>
              <a:t>MAF-processer</a:t>
            </a:r>
          </a:p>
          <a:p>
            <a:pPr rtl="0"/>
            <a:endParaRPr lang="da-DK" sz="1050" dirty="0"/>
          </a:p>
          <a:p>
            <a:pPr rtl="0"/>
            <a:endParaRPr lang="da-DK" sz="1050" dirty="0">
              <a:effectLst/>
            </a:endParaRPr>
          </a:p>
          <a:p>
            <a:pPr rtl="0"/>
            <a:r>
              <a:rPr lang="da-DK" sz="1050" dirty="0">
                <a:effectLst/>
              </a:rPr>
              <a:t>Opsætning og tilretning af opgavepakker</a:t>
            </a:r>
          </a:p>
          <a:p>
            <a:pPr rtl="0"/>
            <a:endParaRPr lang="da-DK" sz="1050" dirty="0">
              <a:effectLst/>
            </a:endParaRPr>
          </a:p>
          <a:p>
            <a:pPr rtl="0"/>
            <a:endParaRPr lang="da-DK" sz="1050" dirty="0">
              <a:effectLst/>
            </a:endParaRPr>
          </a:p>
          <a:p>
            <a:pPr rtl="0"/>
            <a:r>
              <a:rPr lang="da-DK" sz="1050" dirty="0">
                <a:effectLst/>
              </a:rPr>
              <a:t>Opsætning af breve</a:t>
            </a:r>
          </a:p>
          <a:p>
            <a:endParaRPr lang="da-DK" dirty="0"/>
          </a:p>
        </p:txBody>
      </p:sp>
      <p:sp>
        <p:nvSpPr>
          <p:cNvPr id="4" name="Pladsholder til tekst 3">
            <a:extLst>
              <a:ext uri="{FF2B5EF4-FFF2-40B4-BE49-F238E27FC236}">
                <a16:creationId xmlns:a16="http://schemas.microsoft.com/office/drawing/2014/main" id="{ACD78787-F292-EC59-F089-E4588E0D9C18}"/>
              </a:ext>
            </a:extLst>
          </p:cNvPr>
          <p:cNvSpPr>
            <a:spLocks noGrp="1"/>
          </p:cNvSpPr>
          <p:nvPr>
            <p:ph type="body" sz="quarter" idx="11"/>
          </p:nvPr>
        </p:nvSpPr>
        <p:spPr/>
        <p:txBody>
          <a:bodyPr/>
          <a:lstStyle/>
          <a:p>
            <a:r>
              <a:rPr lang="da-DK" dirty="0"/>
              <a:t>Regionsmøde i H2 2024</a:t>
            </a:r>
          </a:p>
          <a:p>
            <a:endParaRPr lang="da-DK" dirty="0"/>
          </a:p>
        </p:txBody>
      </p:sp>
      <p:pic>
        <p:nvPicPr>
          <p:cNvPr id="12" name="Grafik 11" descr="Åben konvolut med massiv udfyldning">
            <a:extLst>
              <a:ext uri="{FF2B5EF4-FFF2-40B4-BE49-F238E27FC236}">
                <a16:creationId xmlns:a16="http://schemas.microsoft.com/office/drawing/2014/main" id="{D14602F3-F42E-430E-E5E7-472FE07BF7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7395" y="3769516"/>
            <a:ext cx="914400" cy="914400"/>
          </a:xfrm>
          <a:prstGeom prst="rect">
            <a:avLst/>
          </a:prstGeom>
        </p:spPr>
      </p:pic>
      <p:pic>
        <p:nvPicPr>
          <p:cNvPr id="14" name="Grafik 13" descr="Sparegris med massiv udfyldning">
            <a:extLst>
              <a:ext uri="{FF2B5EF4-FFF2-40B4-BE49-F238E27FC236}">
                <a16:creationId xmlns:a16="http://schemas.microsoft.com/office/drawing/2014/main" id="{F1E55267-D286-D8A9-F0C2-9450A2E123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8441" y="2202655"/>
            <a:ext cx="914400" cy="914400"/>
          </a:xfrm>
          <a:prstGeom prst="rect">
            <a:avLst/>
          </a:prstGeom>
        </p:spPr>
      </p:pic>
      <p:pic>
        <p:nvPicPr>
          <p:cNvPr id="16" name="Grafik 15" descr="Indbakke med massiv udfyldning">
            <a:extLst>
              <a:ext uri="{FF2B5EF4-FFF2-40B4-BE49-F238E27FC236}">
                <a16:creationId xmlns:a16="http://schemas.microsoft.com/office/drawing/2014/main" id="{E20BDA3E-6260-2A95-E68E-2E8E4D7134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8441" y="2986085"/>
            <a:ext cx="914400" cy="914400"/>
          </a:xfrm>
          <a:prstGeom prst="rect">
            <a:avLst/>
          </a:prstGeom>
        </p:spPr>
      </p:pic>
      <p:pic>
        <p:nvPicPr>
          <p:cNvPr id="20" name="Pladsholder til billede 19" descr="Et billede, der indeholder sky, bygning, højspændingsmast, tårn&#10;&#10;Automatisk genereret beskrivelse">
            <a:extLst>
              <a:ext uri="{FF2B5EF4-FFF2-40B4-BE49-F238E27FC236}">
                <a16:creationId xmlns:a16="http://schemas.microsoft.com/office/drawing/2014/main" id="{DD7636EA-C980-635E-641E-63FCCCE72912}"/>
              </a:ext>
            </a:extLst>
          </p:cNvPr>
          <p:cNvPicPr>
            <a:picLocks noGrp="1" noChangeAspect="1"/>
          </p:cNvPicPr>
          <p:nvPr>
            <p:ph type="pic" sz="quarter" idx="12"/>
          </p:nvPr>
        </p:nvPicPr>
        <p:blipFill>
          <a:blip r:embed="rId8" cstate="print">
            <a:extLst>
              <a:ext uri="{28A0092B-C50C-407E-A947-70E740481C1C}">
                <a14:useLocalDpi xmlns:a14="http://schemas.microsoft.com/office/drawing/2010/main"/>
              </a:ext>
            </a:extLst>
          </a:blip>
          <a:srcRect/>
          <a:stretch>
            <a:fillRect/>
          </a:stretch>
        </p:blipFill>
        <p:spPr/>
      </p:pic>
      <p:pic>
        <p:nvPicPr>
          <p:cNvPr id="22" name="Grafik 21" descr="Tandhjul med massiv udfyldning">
            <a:extLst>
              <a:ext uri="{FF2B5EF4-FFF2-40B4-BE49-F238E27FC236}">
                <a16:creationId xmlns:a16="http://schemas.microsoft.com/office/drawing/2014/main" id="{B82A2A97-1C5D-3A37-7D09-F06FE1B17E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69568" y="1419225"/>
            <a:ext cx="914400" cy="914400"/>
          </a:xfrm>
          <a:prstGeom prst="rect">
            <a:avLst/>
          </a:prstGeom>
        </p:spPr>
      </p:pic>
    </p:spTree>
    <p:extLst>
      <p:ext uri="{BB962C8B-B14F-4D97-AF65-F5344CB8AC3E}">
        <p14:creationId xmlns:p14="http://schemas.microsoft.com/office/powerpoint/2010/main" val="163624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BED3-7F3A-B59C-0468-9D70CAE4DE49}"/>
              </a:ext>
            </a:extLst>
          </p:cNvPr>
          <p:cNvSpPr>
            <a:spLocks noGrp="1"/>
          </p:cNvSpPr>
          <p:nvPr>
            <p:ph type="title"/>
          </p:nvPr>
        </p:nvSpPr>
        <p:spPr/>
        <p:txBody>
          <a:bodyPr/>
          <a:lstStyle/>
          <a:p>
            <a:r>
              <a:rPr lang="da-DK" dirty="0"/>
              <a:t>Efterlysning på Sjælland!</a:t>
            </a:r>
            <a:br>
              <a:rPr lang="da-DK" dirty="0"/>
            </a:br>
            <a:r>
              <a:rPr lang="da-DK" dirty="0">
                <a:solidFill>
                  <a:schemeClr val="tx2"/>
                </a:solidFill>
              </a:rPr>
              <a:t>Vi mangler lokaler</a:t>
            </a:r>
            <a:endParaRPr lang="da-DK" dirty="0"/>
          </a:p>
        </p:txBody>
      </p:sp>
      <p:sp>
        <p:nvSpPr>
          <p:cNvPr id="3" name="Pladsholder til tekst 2">
            <a:extLst>
              <a:ext uri="{FF2B5EF4-FFF2-40B4-BE49-F238E27FC236}">
                <a16:creationId xmlns:a16="http://schemas.microsoft.com/office/drawing/2014/main" id="{9D2DCCA7-0DD3-1329-9732-A64F46080DBB}"/>
              </a:ext>
            </a:extLst>
          </p:cNvPr>
          <p:cNvSpPr>
            <a:spLocks noGrp="1"/>
          </p:cNvSpPr>
          <p:nvPr>
            <p:ph type="body" sz="quarter" idx="10"/>
          </p:nvPr>
        </p:nvSpPr>
        <p:spPr/>
        <p:txBody>
          <a:bodyPr/>
          <a:lstStyle/>
          <a:p>
            <a:r>
              <a:rPr lang="da-DK" sz="1200" dirty="0"/>
              <a:t>Vi mangler ét stort lokale til ca. 40 personer og to mindre lokaler.</a:t>
            </a:r>
          </a:p>
          <a:p>
            <a:pPr marL="171450" indent="-171450">
              <a:buFont typeface="Arial" panose="020B0604020202020204" pitchFamily="34" charset="0"/>
              <a:buChar char="•"/>
            </a:pPr>
            <a:endParaRPr lang="da-DK" sz="1200" dirty="0"/>
          </a:p>
          <a:p>
            <a:r>
              <a:rPr lang="da-DK" sz="1200" dirty="0"/>
              <a:t>Skriv til </a:t>
            </a:r>
            <a:r>
              <a:rPr lang="da-DK" sz="1200" dirty="0">
                <a:hlinkClick r:id="rId2"/>
              </a:rPr>
              <a:t>KP@kombit.dk</a:t>
            </a:r>
            <a:r>
              <a:rPr lang="da-DK" sz="1200" dirty="0"/>
              <a:t> </a:t>
            </a:r>
          </a:p>
        </p:txBody>
      </p:sp>
      <p:sp>
        <p:nvSpPr>
          <p:cNvPr id="4" name="Pladsholder til tekst 3">
            <a:extLst>
              <a:ext uri="{FF2B5EF4-FFF2-40B4-BE49-F238E27FC236}">
                <a16:creationId xmlns:a16="http://schemas.microsoft.com/office/drawing/2014/main" id="{ACD78787-F292-EC59-F089-E4588E0D9C18}"/>
              </a:ext>
            </a:extLst>
          </p:cNvPr>
          <p:cNvSpPr>
            <a:spLocks noGrp="1"/>
          </p:cNvSpPr>
          <p:nvPr>
            <p:ph type="body" sz="quarter" idx="11"/>
          </p:nvPr>
        </p:nvSpPr>
        <p:spPr/>
        <p:txBody>
          <a:bodyPr/>
          <a:lstStyle/>
          <a:p>
            <a:r>
              <a:rPr lang="da-DK" dirty="0"/>
              <a:t>Regionsmøde i H2 2024</a:t>
            </a:r>
          </a:p>
          <a:p>
            <a:endParaRPr lang="da-DK" dirty="0"/>
          </a:p>
        </p:txBody>
      </p:sp>
      <p:pic>
        <p:nvPicPr>
          <p:cNvPr id="10" name="Pladsholder til billede 9" descr="Et billede, der indeholder person, Ansigt, tøj, sweater&#10;&#10;Automatisk genereret beskrivelse">
            <a:extLst>
              <a:ext uri="{FF2B5EF4-FFF2-40B4-BE49-F238E27FC236}">
                <a16:creationId xmlns:a16="http://schemas.microsoft.com/office/drawing/2014/main" id="{02EB9960-7E15-ADC8-3501-F20C6708143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65357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3F4A-BF4E-6396-5676-347B344E3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6F4DA-4F7A-FFE6-20B1-1AAA5BB61322}"/>
              </a:ext>
            </a:extLst>
          </p:cNvPr>
          <p:cNvSpPr>
            <a:spLocks noGrp="1"/>
          </p:cNvSpPr>
          <p:nvPr>
            <p:ph type="title"/>
          </p:nvPr>
        </p:nvSpPr>
        <p:spPr/>
        <p:txBody>
          <a:bodyPr/>
          <a:lstStyle/>
          <a:p>
            <a:r>
              <a:rPr lang="da-DK" dirty="0"/>
              <a:t>Release 5.3</a:t>
            </a:r>
            <a:br>
              <a:rPr lang="da-DK" dirty="0"/>
            </a:br>
            <a:r>
              <a:rPr lang="da-DK" dirty="0"/>
              <a:t>3. december 2024</a:t>
            </a:r>
          </a:p>
        </p:txBody>
      </p:sp>
      <p:sp>
        <p:nvSpPr>
          <p:cNvPr id="3" name="Pladsholder til tekst 2">
            <a:extLst>
              <a:ext uri="{FF2B5EF4-FFF2-40B4-BE49-F238E27FC236}">
                <a16:creationId xmlns:a16="http://schemas.microsoft.com/office/drawing/2014/main" id="{37807888-9724-7049-A833-2504ED7110A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518449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Release og KLIK-opgaver</a:t>
            </a:r>
            <a:br>
              <a:rPr lang="da-DK" dirty="0"/>
            </a:br>
            <a:r>
              <a:rPr lang="en-US" dirty="0">
                <a:solidFill>
                  <a:schemeClr val="tx2"/>
                </a:solidFill>
              </a:rPr>
              <a:t>KP release 5.3 – 3.12 2024</a:t>
            </a:r>
            <a:endParaRPr lang="da-DK" dirty="0"/>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2 / august 2024</a:t>
            </a:r>
          </a:p>
          <a:p>
            <a:r>
              <a:rPr lang="da-DK" dirty="0"/>
              <a:t>Ændringer med seneste version er markeret med </a:t>
            </a:r>
            <a:r>
              <a:rPr lang="da-DK" dirty="0">
                <a:highlight>
                  <a:srgbClr val="FFFF00"/>
                </a:highlight>
              </a:rPr>
              <a:t>gul</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859444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a:xfrm>
            <a:off x="468313" y="218078"/>
            <a:ext cx="4103687" cy="144190"/>
          </a:xfrm>
        </p:spPr>
        <p:txBody>
          <a:bodyPr/>
          <a:lstStyle/>
          <a:p>
            <a:r>
              <a:rPr lang="da-DK" dirty="0"/>
              <a:t>Release 5.3</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149288" y="1091519"/>
          <a:ext cx="8766111" cy="3260266"/>
        </p:xfrm>
        <a:graphic>
          <a:graphicData uri="http://schemas.openxmlformats.org/drawingml/2006/table">
            <a:tbl>
              <a:tblPr firstRow="1" bandRow="1">
                <a:tableStyleId>{5C22544A-7EE6-4342-B048-85BDC9FD1C3A}</a:tableStyleId>
              </a:tblPr>
              <a:tblGrid>
                <a:gridCol w="1743963">
                  <a:extLst>
                    <a:ext uri="{9D8B030D-6E8A-4147-A177-3AD203B41FA5}">
                      <a16:colId xmlns:a16="http://schemas.microsoft.com/office/drawing/2014/main" val="1814523858"/>
                    </a:ext>
                  </a:extLst>
                </a:gridCol>
                <a:gridCol w="7022148">
                  <a:extLst>
                    <a:ext uri="{9D8B030D-6E8A-4147-A177-3AD203B41FA5}">
                      <a16:colId xmlns:a16="http://schemas.microsoft.com/office/drawing/2014/main" val="413868683"/>
                    </a:ext>
                  </a:extLst>
                </a:gridCol>
              </a:tblGrid>
              <a:tr h="303706">
                <a:tc>
                  <a:txBody>
                    <a:bodyPr/>
                    <a:lstStyle/>
                    <a:p>
                      <a:r>
                        <a:rPr lang="da-DK" sz="1000" dirty="0">
                          <a:latin typeface="Neue Haas Grotesk Text Pro" panose="020B0504020202020204" pitchFamily="34" charset="0"/>
                        </a:rPr>
                        <a:t>Beskrivende titel</a:t>
                      </a:r>
                    </a:p>
                  </a:txBody>
                  <a:tcPr/>
                </a:tc>
                <a:tc>
                  <a:txBody>
                    <a:bodyPr/>
                    <a:lstStyle/>
                    <a:p>
                      <a:r>
                        <a:rPr lang="da-DK" sz="100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r>
                        <a:rPr lang="da-DK" sz="1000" dirty="0">
                          <a:latin typeface="Neue Haas Grotesk Text Pro" panose="020B0504020202020204" pitchFamily="34" charset="0"/>
                        </a:rPr>
                        <a:t>Nogle attributter på brevskabeloner kan ændres, uden at I overtager ansvaret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Siden idriftsættelsen af KP, har det været ønsket, at I kan lave simple ændringer i brevskabeloners attributter, </a:t>
                      </a:r>
                      <a:r>
                        <a:rPr lang="da-DK" sz="1000" i="1" dirty="0">
                          <a:latin typeface="Neue Haas Grotesk Text Pro" panose="020B0504020202020204" pitchFamily="34" charset="0"/>
                        </a:rPr>
                        <a:t>uden</a:t>
                      </a:r>
                      <a:r>
                        <a:rPr lang="da-DK" sz="1000" i="0" dirty="0">
                          <a:latin typeface="Neue Haas Grotesk Text Pro" panose="020B0504020202020204" pitchFamily="34" charset="0"/>
                        </a:rPr>
                        <a:t> at I overtager ansvaret for brevskabelonerne</a:t>
                      </a:r>
                      <a:r>
                        <a:rPr lang="da-DK" sz="1000" dirty="0">
                          <a:latin typeface="Neue Haas Grotesk Text Pro" panose="020B0504020202020204" pitchFamily="34" charset="0"/>
                        </a:rPr>
                        <a:t>. Dette indføres nu, så I, uden at overtage ansvar, kan lave forskellige tilretninger af brevskabelonernes attributter </a:t>
                      </a:r>
                      <a:r>
                        <a:rPr lang="da-DK" sz="1000" i="0" dirty="0">
                          <a:latin typeface="Neue Haas Grotesk Text Pro" panose="020B0504020202020204" pitchFamily="34" charset="0"/>
                        </a:rPr>
                        <a:t>- </a:t>
                      </a:r>
                      <a:r>
                        <a:rPr lang="da-DK" sz="1000" dirty="0">
                          <a:latin typeface="Neue Haas Grotesk Text Pro" panose="020B0504020202020204" pitchFamily="34" charset="0"/>
                        </a:rPr>
                        <a:t>fx ”Kan besvares” eller ”Beskedskabelongruppe”</a:t>
                      </a:r>
                      <a:r>
                        <a:rPr lang="da-DK" sz="1000" i="0" dirty="0">
                          <a:latin typeface="Neue Haas Grotesk Text Pro" panose="020B05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000" dirty="0">
                        <a:latin typeface="Neue Haas Grotesk Text Pro" panose="020B05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I praksis indføres en ”tjek-boks” (Overskriv central skabelonfil), som gør det tydeligt, hvad I kan ændre </a:t>
                      </a:r>
                      <a:r>
                        <a:rPr lang="da-DK" sz="1000" i="1" dirty="0">
                          <a:latin typeface="Neue Haas Grotesk Text Pro" panose="020B0504020202020204" pitchFamily="34" charset="0"/>
                        </a:rPr>
                        <a:t>uden </a:t>
                      </a:r>
                      <a:r>
                        <a:rPr lang="da-DK" sz="1000" i="0" dirty="0">
                          <a:latin typeface="Neue Haas Grotesk Text Pro" panose="020B0504020202020204" pitchFamily="34" charset="0"/>
                        </a:rPr>
                        <a:t>at overtage ansvaret, og det bliver tydeligt, </a:t>
                      </a:r>
                      <a:r>
                        <a:rPr lang="da-DK" sz="1000" i="1" dirty="0">
                          <a:latin typeface="Neue Haas Grotesk Text Pro" panose="020B0504020202020204" pitchFamily="34" charset="0"/>
                        </a:rPr>
                        <a:t>om</a:t>
                      </a:r>
                      <a:r>
                        <a:rPr lang="da-DK" sz="1000" i="0" dirty="0">
                          <a:latin typeface="Neue Haas Grotesk Text Pro" panose="020B0504020202020204" pitchFamily="34" charset="0"/>
                        </a:rPr>
                        <a:t> I har overtaget ansvaret for den enkelte brevskabelon. </a:t>
                      </a:r>
                      <a:endParaRPr lang="da-DK" sz="1000" dirty="0">
                        <a:latin typeface="Neue Haas Grotesk Text Pro" panose="020B0504020202020204" pitchFamily="34" charset="0"/>
                      </a:endParaRPr>
                    </a:p>
                    <a:p>
                      <a:endParaRPr lang="da-DK" sz="1000" dirty="0">
                        <a:latin typeface="Neue Haas Grotesk Text Pro" panose="020B0504020202020204" pitchFamily="34" charset="0"/>
                      </a:endParaRPr>
                    </a:p>
                    <a:p>
                      <a:r>
                        <a:rPr lang="da-DK" sz="1000" dirty="0">
                          <a:latin typeface="Neue Haas Grotesk Text Pro" panose="020B0504020202020204" pitchFamily="34" charset="0"/>
                        </a:rPr>
                        <a:t>Hvis I ændrer selve brevet (Word-filen) eller laver ændringer ift. flettespørgsmål, vil I fortsat overtage ansvaret for den enkelte brevskabelon. </a:t>
                      </a:r>
                    </a:p>
                  </a:txBody>
                  <a:tcPr/>
                </a:tc>
                <a:extLst>
                  <a:ext uri="{0D108BD9-81ED-4DB2-BD59-A6C34878D82A}">
                    <a16:rowId xmlns:a16="http://schemas.microsoft.com/office/drawing/2014/main" val="3042391567"/>
                  </a:ext>
                </a:extLst>
              </a:tr>
              <a:tr h="303706">
                <a:tc>
                  <a:txBody>
                    <a:bodyPr/>
                    <a:lstStyle/>
                    <a:p>
                      <a:r>
                        <a:rPr lang="da-DK" sz="1000" dirty="0">
                          <a:latin typeface="Neue Haas Grotesk Text Pro" panose="020B0504020202020204" pitchFamily="34" charset="0"/>
                        </a:rPr>
                        <a:t>Sæt manuelt dato for modtagelsestidspunkt</a:t>
                      </a:r>
                    </a:p>
                  </a:txBody>
                  <a:tcPr/>
                </a:tc>
                <a:tc>
                  <a:txBody>
                    <a:bodyPr/>
                    <a:lstStyle/>
                    <a:p>
                      <a:r>
                        <a:rPr lang="da-DK" sz="1000" dirty="0">
                          <a:latin typeface="Neue Haas Grotesk Text Pro" panose="020B0504020202020204" pitchFamily="34" charset="0"/>
                        </a:rPr>
                        <a:t>I kan nu sætte en manuel dato for modtagelse af dokumentation mv., når i lægger en fil ind i KP. Der introduceres derfor en ny kolonne ved upload af filer. KP præsætter datoen med dags dato, men efter behov, kan I rette i datoen. </a:t>
                      </a:r>
                    </a:p>
                  </a:txBody>
                  <a:tcPr/>
                </a:tc>
                <a:extLst>
                  <a:ext uri="{0D108BD9-81ED-4DB2-BD59-A6C34878D82A}">
                    <a16:rowId xmlns:a16="http://schemas.microsoft.com/office/drawing/2014/main" val="3898204384"/>
                  </a:ext>
                </a:extLst>
              </a:tr>
              <a:tr h="303706">
                <a:tc>
                  <a:txBody>
                    <a:bodyPr/>
                    <a:lstStyle/>
                    <a:p>
                      <a:r>
                        <a:rPr lang="da-DK" sz="1000" dirty="0">
                          <a:latin typeface="Neue Haas Grotesk Text Pro" panose="020B0504020202020204" pitchFamily="34" charset="0"/>
                        </a:rPr>
                        <a:t>KP udstiller nu altid korrekt dispositionsdato </a:t>
                      </a:r>
                      <a:r>
                        <a:rPr lang="da-DK" sz="1000" dirty="0">
                          <a:highlight>
                            <a:srgbClr val="FFFF00"/>
                          </a:highlight>
                          <a:latin typeface="Neue Haas Grotesk Text Pro" panose="020B0504020202020204" pitchFamily="34" charset="0"/>
                        </a:rPr>
                        <a:t>på fanen UDK - Pension</a:t>
                      </a:r>
                    </a:p>
                  </a:txBody>
                  <a:tcPr/>
                </a:tc>
                <a:tc>
                  <a:txBody>
                    <a:bodyPr/>
                    <a:lstStyle/>
                    <a:p>
                      <a:r>
                        <a:rPr lang="da-DK" sz="1000" dirty="0">
                          <a:latin typeface="Neue Haas Grotesk Text Pro" panose="020B0504020202020204" pitchFamily="34" charset="0"/>
                        </a:rPr>
                        <a:t>Tidligere var det ikke muligt for KP at udstille den dato, som med sikkerhed er dispositionsdato for en udbetaling. Dette er nu rettet, så KP får og udstiller den korrekte dispositionsdato. </a:t>
                      </a:r>
                    </a:p>
                    <a:p>
                      <a:r>
                        <a:rPr lang="da-DK" sz="1000" b="1" dirty="0">
                          <a:latin typeface="Neue Haas Grotesk Text Pro" panose="020B0504020202020204" pitchFamily="34" charset="0"/>
                        </a:rPr>
                        <a:t>Du skal være opmærksom på</a:t>
                      </a:r>
                      <a:r>
                        <a:rPr lang="da-DK" sz="1000" dirty="0">
                          <a:latin typeface="Neue Haas Grotesk Text Pro" panose="020B0504020202020204" pitchFamily="34" charset="0"/>
                        </a:rPr>
                        <a:t>, at jeres aftaleadministrator får en ny version af snitfladen ”SF1492” til godkendelse inden releasen. Der udgives ikke en KLIK-opgave for dette. </a:t>
                      </a:r>
                    </a:p>
                  </a:txBody>
                  <a:tcPr/>
                </a:tc>
                <a:extLst>
                  <a:ext uri="{0D108BD9-81ED-4DB2-BD59-A6C34878D82A}">
                    <a16:rowId xmlns:a16="http://schemas.microsoft.com/office/drawing/2014/main" val="1744179594"/>
                  </a:ext>
                </a:extLst>
              </a:tr>
              <a:tr h="303706">
                <a:tc>
                  <a:txBody>
                    <a:bodyPr/>
                    <a:lstStyle/>
                    <a:p>
                      <a:r>
                        <a:rPr lang="da-DK" sz="1000" dirty="0" err="1">
                          <a:latin typeface="Neue Haas Grotesk Text Pro" panose="020B0504020202020204" pitchFamily="34" charset="0"/>
                        </a:rPr>
                        <a:t>eFaktura</a:t>
                      </a:r>
                      <a:r>
                        <a:rPr lang="da-DK" sz="1000" dirty="0">
                          <a:latin typeface="Neue Haas Grotesk Text Pro" panose="020B0504020202020204" pitchFamily="34" charset="0"/>
                        </a:rPr>
                        <a:t> med momsbelagte fakturalinjer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KP kan nu modtage og behandle </a:t>
                      </a:r>
                      <a:r>
                        <a:rPr lang="da-DK" sz="1000" dirty="0" err="1">
                          <a:latin typeface="Neue Haas Grotesk Text Pro" panose="020B0504020202020204" pitchFamily="34" charset="0"/>
                        </a:rPr>
                        <a:t>eFaktura</a:t>
                      </a:r>
                      <a:r>
                        <a:rPr lang="da-DK" sz="1000" dirty="0">
                          <a:latin typeface="Neue Haas Grotesk Text Pro" panose="020B0504020202020204" pitchFamily="34" charset="0"/>
                        </a:rPr>
                        <a:t> med momsbelagte fakturalinjer.</a:t>
                      </a:r>
                    </a:p>
                    <a:p>
                      <a:r>
                        <a:rPr lang="da-DK" sz="1000" dirty="0">
                          <a:latin typeface="Neue Haas Grotesk Text Pro" panose="020B0504020202020204" pitchFamily="34" charset="0"/>
                        </a:rPr>
                        <a:t>Der er ikke behov for tilretning af opsætningen i KP eller i jeres ERP-løsning ift. kontering. </a:t>
                      </a:r>
                    </a:p>
                  </a:txBody>
                  <a:tcPr/>
                </a:tc>
                <a:extLst>
                  <a:ext uri="{0D108BD9-81ED-4DB2-BD59-A6C34878D82A}">
                    <a16:rowId xmlns:a16="http://schemas.microsoft.com/office/drawing/2014/main" val="2507982368"/>
                  </a:ext>
                </a:extLst>
              </a:tr>
            </a:tbl>
          </a:graphicData>
        </a:graphic>
      </p:graphicFrame>
    </p:spTree>
    <p:extLst>
      <p:ext uri="{BB962C8B-B14F-4D97-AF65-F5344CB8AC3E}">
        <p14:creationId xmlns:p14="http://schemas.microsoft.com/office/powerpoint/2010/main" val="4130108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dirty="0"/>
              <a:t>KLIK-opgaver</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Release 5.3</a:t>
            </a:r>
          </a:p>
        </p:txBody>
      </p:sp>
      <p:graphicFrame>
        <p:nvGraphicFramePr>
          <p:cNvPr id="5" name="Tabel 4">
            <a:extLst>
              <a:ext uri="{FF2B5EF4-FFF2-40B4-BE49-F238E27FC236}">
                <a16:creationId xmlns:a16="http://schemas.microsoft.com/office/drawing/2014/main" id="{5B2B2E57-2470-C370-B65E-826A7184DD67}"/>
              </a:ext>
            </a:extLst>
          </p:cNvPr>
          <p:cNvGraphicFramePr>
            <a:graphicFrameLocks/>
          </p:cNvGraphicFramePr>
          <p:nvPr/>
        </p:nvGraphicFramePr>
        <p:xfrm>
          <a:off x="200213" y="1275035"/>
          <a:ext cx="8743573" cy="809526"/>
        </p:xfrm>
        <a:graphic>
          <a:graphicData uri="http://schemas.openxmlformats.org/drawingml/2006/table">
            <a:tbl>
              <a:tblPr firstRow="1" bandRow="1">
                <a:tableStyleId>{5C22544A-7EE6-4342-B048-85BDC9FD1C3A}</a:tableStyleId>
              </a:tblPr>
              <a:tblGrid>
                <a:gridCol w="5779394">
                  <a:extLst>
                    <a:ext uri="{9D8B030D-6E8A-4147-A177-3AD203B41FA5}">
                      <a16:colId xmlns:a16="http://schemas.microsoft.com/office/drawing/2014/main" val="1916773651"/>
                    </a:ext>
                  </a:extLst>
                </a:gridCol>
                <a:gridCol w="1138415">
                  <a:extLst>
                    <a:ext uri="{9D8B030D-6E8A-4147-A177-3AD203B41FA5}">
                      <a16:colId xmlns:a16="http://schemas.microsoft.com/office/drawing/2014/main" val="345691494"/>
                    </a:ext>
                  </a:extLst>
                </a:gridCol>
                <a:gridCol w="608588">
                  <a:extLst>
                    <a:ext uri="{9D8B030D-6E8A-4147-A177-3AD203B41FA5}">
                      <a16:colId xmlns:a16="http://schemas.microsoft.com/office/drawing/2014/main" val="3158770079"/>
                    </a:ext>
                  </a:extLst>
                </a:gridCol>
                <a:gridCol w="608588">
                  <a:extLst>
                    <a:ext uri="{9D8B030D-6E8A-4147-A177-3AD203B41FA5}">
                      <a16:colId xmlns:a16="http://schemas.microsoft.com/office/drawing/2014/main" val="706429900"/>
                    </a:ext>
                  </a:extLst>
                </a:gridCol>
                <a:gridCol w="608588">
                  <a:extLst>
                    <a:ext uri="{9D8B030D-6E8A-4147-A177-3AD203B41FA5}">
                      <a16:colId xmlns:a16="http://schemas.microsoft.com/office/drawing/2014/main" val="1420459194"/>
                    </a:ext>
                  </a:extLst>
                </a:gridCol>
              </a:tblGrid>
              <a:tr h="291126">
                <a:tc>
                  <a:txBody>
                    <a:bodyPr/>
                    <a:lstStyle/>
                    <a:p>
                      <a:r>
                        <a:rPr lang="da-DK" sz="1000" dirty="0">
                          <a:latin typeface="Neue Haas Grotesk Text Pro" panose="020B0504020202020204" pitchFamily="34" charset="0"/>
                        </a:rPr>
                        <a:t>KLIK-opgave</a:t>
                      </a:r>
                    </a:p>
                  </a:txBody>
                  <a:tcPr anchor="ctr"/>
                </a:tc>
                <a:tc>
                  <a:txBody>
                    <a:bodyPr/>
                    <a:lstStyle/>
                    <a:p>
                      <a:r>
                        <a:rPr lang="da-DK" sz="1000" dirty="0">
                          <a:latin typeface="Neue Haas Grotesk Text Pro" panose="020B0504020202020204" pitchFamily="34" charset="0"/>
                        </a:rPr>
                        <a:t>Prioritet</a:t>
                      </a:r>
                    </a:p>
                  </a:txBody>
                  <a:tcPr anchor="ctr"/>
                </a:tc>
                <a:tc>
                  <a:txBody>
                    <a:bodyPr/>
                    <a:lstStyle/>
                    <a:p>
                      <a:r>
                        <a:rPr lang="da-DK" sz="1000" dirty="0" err="1">
                          <a:latin typeface="Neue Haas Grotesk Text Pro" panose="020B0504020202020204" pitchFamily="34" charset="0"/>
                        </a:rPr>
                        <a:t>Dec</a:t>
                      </a:r>
                      <a:endParaRPr lang="da-DK" sz="1000" dirty="0">
                        <a:latin typeface="Neue Haas Grotesk Text Pro" panose="020B0504020202020204" pitchFamily="34" charset="0"/>
                      </a:endParaRPr>
                    </a:p>
                  </a:txBody>
                  <a:tcPr anchor="ctr"/>
                </a:tc>
                <a:tc>
                  <a:txBody>
                    <a:bodyPr/>
                    <a:lstStyle/>
                    <a:p>
                      <a:r>
                        <a:rPr lang="da-DK" sz="1000" dirty="0">
                          <a:latin typeface="Neue Haas Grotesk Text Pro" panose="020B0504020202020204" pitchFamily="34" charset="0"/>
                        </a:rPr>
                        <a:t>Jan</a:t>
                      </a:r>
                    </a:p>
                  </a:txBody>
                  <a:tcPr anchor="ctr"/>
                </a:tc>
                <a:tc>
                  <a:txBody>
                    <a:bodyPr/>
                    <a:lstStyle/>
                    <a:p>
                      <a:r>
                        <a:rPr lang="da-DK" sz="1000" dirty="0" err="1">
                          <a:latin typeface="Neue Haas Grotesk Text Pro" panose="020B0504020202020204" pitchFamily="34" charset="0"/>
                        </a:rPr>
                        <a:t>Feb</a:t>
                      </a:r>
                      <a:endParaRPr lang="da-DK" sz="1000" dirty="0">
                        <a:latin typeface="Neue Haas Grotesk Text Pro" panose="020B0504020202020204" pitchFamily="34" charset="0"/>
                      </a:endParaRPr>
                    </a:p>
                  </a:txBody>
                  <a:tcPr anchor="ctr"/>
                </a:tc>
                <a:extLst>
                  <a:ext uri="{0D108BD9-81ED-4DB2-BD59-A6C34878D82A}">
                    <a16:rowId xmlns:a16="http://schemas.microsoft.com/office/drawing/2014/main" val="1444558813"/>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(Breve 2) Gennemgå overskrevne brevskabeloner for at sikre korrekt markering af ansvar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Anbefalet</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3479205391"/>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(Breve 3) Tilpas attributter, som ikke giver jer ansvar for brevskabeloner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Anbefalet</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2977873667"/>
                  </a:ext>
                </a:extLst>
              </a:tr>
            </a:tbl>
          </a:graphicData>
        </a:graphic>
      </p:graphicFrame>
    </p:spTree>
    <p:extLst>
      <p:ext uri="{BB962C8B-B14F-4D97-AF65-F5344CB8AC3E}">
        <p14:creationId xmlns:p14="http://schemas.microsoft.com/office/powerpoint/2010/main" val="147748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3F4A-BF4E-6396-5676-347B344E3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6F4DA-4F7A-FFE6-20B1-1AAA5BB61322}"/>
              </a:ext>
            </a:extLst>
          </p:cNvPr>
          <p:cNvSpPr>
            <a:spLocks noGrp="1"/>
          </p:cNvSpPr>
          <p:nvPr>
            <p:ph type="title"/>
          </p:nvPr>
        </p:nvSpPr>
        <p:spPr/>
        <p:txBody>
          <a:bodyPr/>
          <a:lstStyle/>
          <a:p>
            <a:r>
              <a:rPr lang="da-DK" dirty="0"/>
              <a:t>Release 5.2</a:t>
            </a:r>
            <a:br>
              <a:rPr lang="da-DK" dirty="0"/>
            </a:br>
            <a:r>
              <a:rPr lang="da-DK" dirty="0"/>
              <a:t>13. september 2024</a:t>
            </a:r>
          </a:p>
        </p:txBody>
      </p:sp>
      <p:sp>
        <p:nvSpPr>
          <p:cNvPr id="3" name="Pladsholder til tekst 2">
            <a:extLst>
              <a:ext uri="{FF2B5EF4-FFF2-40B4-BE49-F238E27FC236}">
                <a16:creationId xmlns:a16="http://schemas.microsoft.com/office/drawing/2014/main" id="{37807888-9724-7049-A833-2504ED7110AE}"/>
              </a:ext>
            </a:extLst>
          </p:cNvPr>
          <p:cNvSpPr>
            <a:spLocks noGrp="1"/>
          </p:cNvSpPr>
          <p:nvPr>
            <p:ph type="body" sz="quarter" idx="18"/>
          </p:nvPr>
        </p:nvSpPr>
        <p:spPr/>
        <p:txBody>
          <a:bodyPr/>
          <a:lstStyle/>
          <a:p>
            <a:endParaRPr lang="da-DK"/>
          </a:p>
        </p:txBody>
      </p:sp>
      <p:sp>
        <p:nvSpPr>
          <p:cNvPr id="4" name="Tekstfelt 3">
            <a:extLst>
              <a:ext uri="{FF2B5EF4-FFF2-40B4-BE49-F238E27FC236}">
                <a16:creationId xmlns:a16="http://schemas.microsoft.com/office/drawing/2014/main" id="{7C35D662-5D53-4389-EDBD-966C6C7D561B}"/>
              </a:ext>
            </a:extLst>
          </p:cNvPr>
          <p:cNvSpPr txBox="1"/>
          <p:nvPr/>
        </p:nvSpPr>
        <p:spPr>
          <a:xfrm>
            <a:off x="3124200" y="3788228"/>
            <a:ext cx="2895600" cy="638629"/>
          </a:xfrm>
          <a:prstGeom prst="rect">
            <a:avLst/>
          </a:prstGeom>
          <a:solidFill>
            <a:schemeClr val="tx2"/>
          </a:solidFill>
          <a:ln>
            <a:noFill/>
          </a:ln>
        </p:spPr>
        <p:txBody>
          <a:bodyPr wrap="square" rtlCol="0">
            <a:noAutofit/>
          </a:bodyPr>
          <a:lstStyle/>
          <a:p>
            <a:pPr algn="ctr"/>
            <a:r>
              <a:rPr lang="da-DK" sz="1100" dirty="0">
                <a:solidFill>
                  <a:schemeClr val="bg1"/>
                </a:solidFill>
                <a:latin typeface="Helvetica" pitchFamily="2" charset="0"/>
                <a:cs typeface="Arial"/>
              </a:rPr>
              <a:t>OBS om kort ”lukkevindue”. KP lukker kl. 16.00 d. 12. september og er tilgængeligt d. 13. september, når I møder ind😊</a:t>
            </a:r>
          </a:p>
        </p:txBody>
      </p:sp>
    </p:spTree>
    <p:extLst>
      <p:ext uri="{BB962C8B-B14F-4D97-AF65-F5344CB8AC3E}">
        <p14:creationId xmlns:p14="http://schemas.microsoft.com/office/powerpoint/2010/main" val="326137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Release og KLIK-opgaver</a:t>
            </a:r>
            <a:br>
              <a:rPr lang="da-DK" dirty="0"/>
            </a:br>
            <a:r>
              <a:rPr lang="en-US" dirty="0">
                <a:solidFill>
                  <a:schemeClr val="tx2"/>
                </a:solidFill>
              </a:rPr>
              <a:t>KP release 5.2 – 1</a:t>
            </a:r>
            <a:r>
              <a:rPr lang="en-US" dirty="0">
                <a:solidFill>
                  <a:schemeClr val="tx2"/>
                </a:solidFill>
                <a:highlight>
                  <a:srgbClr val="FFFF00"/>
                </a:highlight>
              </a:rPr>
              <a:t>3</a:t>
            </a:r>
            <a:r>
              <a:rPr lang="en-US" dirty="0">
                <a:solidFill>
                  <a:schemeClr val="tx2"/>
                </a:solidFill>
              </a:rPr>
              <a:t>.09 2024</a:t>
            </a:r>
            <a:endParaRPr lang="da-DK" dirty="0"/>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3 / august 2024</a:t>
            </a:r>
          </a:p>
          <a:p>
            <a:r>
              <a:rPr lang="da-DK" dirty="0"/>
              <a:t>Ændringer med seneste version er markeret med </a:t>
            </a:r>
            <a:r>
              <a:rPr lang="da-DK" dirty="0">
                <a:highlight>
                  <a:srgbClr val="FFFF00"/>
                </a:highlight>
              </a:rPr>
              <a:t>gul</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639421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1C4A9-7C97-4B15-AB42-F521523C5770}"/>
              </a:ext>
            </a:extLst>
          </p:cNvPr>
          <p:cNvSpPr>
            <a:spLocks noGrp="1"/>
          </p:cNvSpPr>
          <p:nvPr>
            <p:ph type="title"/>
          </p:nvPr>
        </p:nvSpPr>
        <p:spPr/>
        <p:txBody>
          <a:bodyPr/>
          <a:lstStyle/>
          <a:p>
            <a:r>
              <a:rPr lang="da-DK" dirty="0"/>
              <a:t>Struktur for mødet</a:t>
            </a:r>
          </a:p>
        </p:txBody>
      </p:sp>
      <p:pic>
        <p:nvPicPr>
          <p:cNvPr id="15" name="Pladsholder til billede 14">
            <a:extLst>
              <a:ext uri="{FF2B5EF4-FFF2-40B4-BE49-F238E27FC236}">
                <a16:creationId xmlns:a16="http://schemas.microsoft.com/office/drawing/2014/main" id="{FCB118DD-4437-4EB0-9709-9435F1D3BC5F}"/>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E0075161-D5D9-492F-AE32-56D9811D7082}"/>
              </a:ext>
            </a:extLst>
          </p:cNvPr>
          <p:cNvSpPr>
            <a:spLocks noGrp="1"/>
          </p:cNvSpPr>
          <p:nvPr>
            <p:ph type="body" sz="quarter" idx="14"/>
          </p:nvPr>
        </p:nvSpPr>
        <p:spPr/>
        <p:txBody>
          <a:bodyPr/>
          <a:lstStyle/>
          <a:p>
            <a:pPr indent="0">
              <a:buNone/>
            </a:pPr>
            <a:r>
              <a:rPr lang="da-DK" dirty="0"/>
              <a:t>Da vi er mange, skal du som udgangspunkt holde kamera og mikrofon slukket</a:t>
            </a:r>
          </a:p>
          <a:p>
            <a:pPr marL="257175" indent="-257175">
              <a:buFontTx/>
              <a:buChar char="-"/>
            </a:pPr>
            <a:endParaRPr lang="da-DK" dirty="0"/>
          </a:p>
          <a:p>
            <a:endParaRPr lang="da-DK" dirty="0"/>
          </a:p>
          <a:p>
            <a:endParaRPr lang="da-DK" dirty="0"/>
          </a:p>
          <a:p>
            <a:pPr indent="0">
              <a:buNone/>
            </a:pPr>
            <a:r>
              <a:rPr lang="da-DK" dirty="0"/>
              <a:t>Ræk hånden op og tænd mikrofon og kamera, når du har spørgsmål</a:t>
            </a:r>
          </a:p>
          <a:p>
            <a:endParaRPr lang="da-DK" dirty="0"/>
          </a:p>
          <a:p>
            <a:endParaRPr lang="da-DK" dirty="0"/>
          </a:p>
          <a:p>
            <a:endParaRPr lang="da-DK" dirty="0"/>
          </a:p>
          <a:p>
            <a:pPr indent="0">
              <a:buNone/>
            </a:pPr>
            <a:r>
              <a:rPr lang="da-DK" dirty="0"/>
              <a:t>Mødet optages og lægges på </a:t>
            </a:r>
            <a:r>
              <a:rPr lang="da-DK" dirty="0" err="1">
                <a:hlinkClick r:id="rId4"/>
              </a:rPr>
              <a:t>KOMBITs</a:t>
            </a:r>
            <a:r>
              <a:rPr lang="da-DK" dirty="0">
                <a:hlinkClick r:id="rId4"/>
              </a:rPr>
              <a:t> dokumentbibliotek</a:t>
            </a:r>
            <a:endParaRPr lang="da-DK" dirty="0"/>
          </a:p>
        </p:txBody>
      </p:sp>
      <p:sp>
        <p:nvSpPr>
          <p:cNvPr id="5" name="Pladsholder til tekst 4">
            <a:extLst>
              <a:ext uri="{FF2B5EF4-FFF2-40B4-BE49-F238E27FC236}">
                <a16:creationId xmlns:a16="http://schemas.microsoft.com/office/drawing/2014/main" id="{F3FFBD22-10CD-4EC2-B43F-4EF19316176F}"/>
              </a:ext>
            </a:extLst>
          </p:cNvPr>
          <p:cNvSpPr>
            <a:spLocks noGrp="1"/>
          </p:cNvSpPr>
          <p:nvPr>
            <p:ph type="body" sz="quarter" idx="15"/>
          </p:nvPr>
        </p:nvSpPr>
        <p:spPr/>
        <p:txBody>
          <a:bodyPr/>
          <a:lstStyle/>
          <a:p>
            <a:endParaRPr lang="da-DK"/>
          </a:p>
        </p:txBody>
      </p:sp>
      <p:pic>
        <p:nvPicPr>
          <p:cNvPr id="6" name="Grafik 5" descr="Radiomikrofon">
            <a:extLst>
              <a:ext uri="{FF2B5EF4-FFF2-40B4-BE49-F238E27FC236}">
                <a16:creationId xmlns:a16="http://schemas.microsoft.com/office/drawing/2014/main" id="{AEA36C8F-1C80-4896-AB07-0BBB2CC9F4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308" y="1703245"/>
            <a:ext cx="528756" cy="528756"/>
          </a:xfrm>
          <a:prstGeom prst="rect">
            <a:avLst/>
          </a:prstGeom>
        </p:spPr>
      </p:pic>
      <p:pic>
        <p:nvPicPr>
          <p:cNvPr id="7" name="Grafik 6" descr="Webkamera">
            <a:extLst>
              <a:ext uri="{FF2B5EF4-FFF2-40B4-BE49-F238E27FC236}">
                <a16:creationId xmlns:a16="http://schemas.microsoft.com/office/drawing/2014/main" id="{9E6D728C-42B3-4891-9AA4-8201D79C71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2264" y="1710776"/>
            <a:ext cx="528756" cy="528756"/>
          </a:xfrm>
          <a:prstGeom prst="rect">
            <a:avLst/>
          </a:prstGeom>
        </p:spPr>
      </p:pic>
      <p:cxnSp>
        <p:nvCxnSpPr>
          <p:cNvPr id="9" name="Lige forbindelse 8">
            <a:extLst>
              <a:ext uri="{FF2B5EF4-FFF2-40B4-BE49-F238E27FC236}">
                <a16:creationId xmlns:a16="http://schemas.microsoft.com/office/drawing/2014/main" id="{B2F95FE2-EFF9-48ED-BA83-436BF5E20C72}"/>
              </a:ext>
            </a:extLst>
          </p:cNvPr>
          <p:cNvCxnSpPr>
            <a:cxnSpLocks/>
          </p:cNvCxnSpPr>
          <p:nvPr/>
        </p:nvCxnSpPr>
        <p:spPr>
          <a:xfrm>
            <a:off x="1172264" y="1710776"/>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3" name="Grafik 12" descr="Podcast">
            <a:extLst>
              <a:ext uri="{FF2B5EF4-FFF2-40B4-BE49-F238E27FC236}">
                <a16:creationId xmlns:a16="http://schemas.microsoft.com/office/drawing/2014/main" id="{A0D29E40-B6D4-43B3-B044-8DCC074453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2138" y="2973162"/>
            <a:ext cx="543818" cy="543818"/>
          </a:xfrm>
          <a:prstGeom prst="rect">
            <a:avLst/>
          </a:prstGeom>
        </p:spPr>
      </p:pic>
      <p:pic>
        <p:nvPicPr>
          <p:cNvPr id="14" name="Grafik 13" descr="Løftet hånd">
            <a:extLst>
              <a:ext uri="{FF2B5EF4-FFF2-40B4-BE49-F238E27FC236}">
                <a16:creationId xmlns:a16="http://schemas.microsoft.com/office/drawing/2014/main" id="{6173F45E-5EB6-4BB5-99E1-DE85A699CC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7544" y="2988224"/>
            <a:ext cx="543818" cy="543818"/>
          </a:xfrm>
          <a:prstGeom prst="rect">
            <a:avLst/>
          </a:prstGeom>
        </p:spPr>
      </p:pic>
      <p:pic>
        <p:nvPicPr>
          <p:cNvPr id="16" name="Grafik 15" descr="Webkamera">
            <a:extLst>
              <a:ext uri="{FF2B5EF4-FFF2-40B4-BE49-F238E27FC236}">
                <a16:creationId xmlns:a16="http://schemas.microsoft.com/office/drawing/2014/main" id="{E81E7851-A95D-4B47-A64B-3C1B878CDF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5956" y="2988224"/>
            <a:ext cx="528756" cy="528756"/>
          </a:xfrm>
          <a:prstGeom prst="rect">
            <a:avLst/>
          </a:prstGeom>
        </p:spPr>
      </p:pic>
      <p:cxnSp>
        <p:nvCxnSpPr>
          <p:cNvPr id="24" name="Lige forbindelse 23">
            <a:extLst>
              <a:ext uri="{FF2B5EF4-FFF2-40B4-BE49-F238E27FC236}">
                <a16:creationId xmlns:a16="http://schemas.microsoft.com/office/drawing/2014/main" id="{51C10C7B-AD08-4130-BEE7-210FD883C81F}"/>
              </a:ext>
            </a:extLst>
          </p:cNvPr>
          <p:cNvCxnSpPr>
            <a:cxnSpLocks/>
          </p:cNvCxnSpPr>
          <p:nvPr/>
        </p:nvCxnSpPr>
        <p:spPr>
          <a:xfrm>
            <a:off x="556308" y="1710776"/>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 name="Stjerne: 5 takker 2">
            <a:extLst>
              <a:ext uri="{FF2B5EF4-FFF2-40B4-BE49-F238E27FC236}">
                <a16:creationId xmlns:a16="http://schemas.microsoft.com/office/drawing/2014/main" id="{698D6474-19F9-9FB6-E767-2C689D2A16BE}"/>
              </a:ext>
            </a:extLst>
          </p:cNvPr>
          <p:cNvSpPr/>
          <p:nvPr/>
        </p:nvSpPr>
        <p:spPr>
          <a:xfrm>
            <a:off x="830580" y="2476500"/>
            <a:ext cx="1897380" cy="1479350"/>
          </a:xfrm>
          <a:prstGeom prst="star5">
            <a:avLst/>
          </a:prstGeom>
          <a:noFill/>
          <a:ln w="571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404768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a:xfrm>
            <a:off x="468313" y="218078"/>
            <a:ext cx="4103687" cy="144190"/>
          </a:xfrm>
        </p:spPr>
        <p:txBody>
          <a:bodyPr/>
          <a:lstStyle/>
          <a:p>
            <a:r>
              <a:rPr lang="da-DK" dirty="0"/>
              <a:t>Release 5.2</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149288" y="757691"/>
          <a:ext cx="8766111" cy="2803066"/>
        </p:xfrm>
        <a:graphic>
          <a:graphicData uri="http://schemas.openxmlformats.org/drawingml/2006/table">
            <a:tbl>
              <a:tblPr firstRow="1" bandRow="1">
                <a:tableStyleId>{5C22544A-7EE6-4342-B048-85BDC9FD1C3A}</a:tableStyleId>
              </a:tblPr>
              <a:tblGrid>
                <a:gridCol w="1743963">
                  <a:extLst>
                    <a:ext uri="{9D8B030D-6E8A-4147-A177-3AD203B41FA5}">
                      <a16:colId xmlns:a16="http://schemas.microsoft.com/office/drawing/2014/main" val="1814523858"/>
                    </a:ext>
                  </a:extLst>
                </a:gridCol>
                <a:gridCol w="7022148">
                  <a:extLst>
                    <a:ext uri="{9D8B030D-6E8A-4147-A177-3AD203B41FA5}">
                      <a16:colId xmlns:a16="http://schemas.microsoft.com/office/drawing/2014/main" val="413868683"/>
                    </a:ext>
                  </a:extLst>
                </a:gridCol>
              </a:tblGrid>
              <a:tr h="303706">
                <a:tc>
                  <a:txBody>
                    <a:bodyPr/>
                    <a:lstStyle/>
                    <a:p>
                      <a:r>
                        <a:rPr lang="da-DK" sz="1000" dirty="0">
                          <a:latin typeface="Neue Haas Grotesk Text Pro" panose="020B0504020202020204" pitchFamily="34" charset="0"/>
                        </a:rPr>
                        <a:t>Beskrivende titel</a:t>
                      </a:r>
                    </a:p>
                  </a:txBody>
                  <a:tcPr/>
                </a:tc>
                <a:tc>
                  <a:txBody>
                    <a:bodyPr/>
                    <a:lstStyle/>
                    <a:p>
                      <a:r>
                        <a:rPr lang="da-DK" sz="100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r>
                        <a:rPr lang="da-DK" sz="1000" b="0" u="none" dirty="0">
                          <a:latin typeface="Neue Haas Grotesk Text Pro" panose="020B0504020202020204" pitchFamily="34" charset="0"/>
                        </a:rPr>
                        <a:t>Fodbevillinger følger pensionsvejledningens opdeling</a:t>
                      </a:r>
                    </a:p>
                  </a:txBody>
                  <a:tcPr/>
                </a:tc>
                <a:tc>
                  <a:txBody>
                    <a:bodyPr/>
                    <a:lstStyle/>
                    <a:p>
                      <a:r>
                        <a:rPr lang="da-DK" sz="1000" b="0" u="none" dirty="0">
                          <a:latin typeface="Neue Haas Grotesk Text Pro" panose="020B0504020202020204" pitchFamily="34" charset="0"/>
                        </a:rPr>
                        <a:t>Overgang til fodbevillinger, der følger pensionsvejledningens opdeling:</a:t>
                      </a:r>
                    </a:p>
                    <a:p>
                      <a:pPr marL="171450" indent="-171450">
                        <a:buFont typeface="Arial" panose="020B0604020202020204" pitchFamily="34" charset="0"/>
                        <a:buChar char="•"/>
                      </a:pPr>
                      <a:r>
                        <a:rPr lang="da-DK" sz="1000" b="0" u="none" dirty="0">
                          <a:latin typeface="Neue Haas Grotesk Text Pro" panose="020B0504020202020204" pitchFamily="34" charset="0"/>
                        </a:rPr>
                        <a:t>Enkeltstående fodbevillinger (antal = 1)</a:t>
                      </a:r>
                    </a:p>
                    <a:p>
                      <a:pPr marL="171450" indent="-171450">
                        <a:buFont typeface="Arial" panose="020B0604020202020204" pitchFamily="34" charset="0"/>
                        <a:buChar char="•"/>
                      </a:pPr>
                      <a:r>
                        <a:rPr lang="da-DK" sz="1000" b="0" u="none" dirty="0">
                          <a:latin typeface="Neue Haas Grotesk Text Pro" panose="020B0504020202020204" pitchFamily="34" charset="0"/>
                        </a:rPr>
                        <a:t>Fodbevilling i afgrænset periode (antal pr. bevilling eller ubegrænset antal indenfor bevillingsperioden)</a:t>
                      </a:r>
                    </a:p>
                    <a:p>
                      <a:pPr marL="171450" indent="-171450">
                        <a:buFont typeface="Arial" panose="020B0604020202020204" pitchFamily="34" charset="0"/>
                        <a:buChar char="•"/>
                      </a:pPr>
                      <a:r>
                        <a:rPr lang="da-DK" sz="1000" b="0" u="none" dirty="0">
                          <a:latin typeface="Neue Haas Grotesk Text Pro" panose="020B0504020202020204" pitchFamily="34" charset="0"/>
                        </a:rPr>
                        <a:t>Fodbevilling i ikke afgrænset periode (antal pr. år eller ubegrænset antal)</a:t>
                      </a:r>
                    </a:p>
                    <a:p>
                      <a:pPr marL="0" indent="0">
                        <a:buFont typeface="Arial" panose="020B0604020202020204" pitchFamily="34" charset="0"/>
                        <a:buNone/>
                      </a:pPr>
                      <a:r>
                        <a:rPr lang="da-DK" sz="1000" b="0" u="none" dirty="0">
                          <a:latin typeface="Neue Haas Grotesk Text Pro" panose="020B0504020202020204" pitchFamily="34" charset="0"/>
                        </a:rPr>
                        <a:t>Eksisterende bevillinger konverteres.</a:t>
                      </a:r>
                    </a:p>
                  </a:txBody>
                  <a:tcPr/>
                </a:tc>
                <a:extLst>
                  <a:ext uri="{0D108BD9-81ED-4DB2-BD59-A6C34878D82A}">
                    <a16:rowId xmlns:a16="http://schemas.microsoft.com/office/drawing/2014/main" val="2421279615"/>
                  </a:ext>
                </a:extLst>
              </a:tr>
              <a:tr h="30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Opdateret bevillingsbrev for udvidet helbredstillæg</a:t>
                      </a:r>
                    </a:p>
                  </a:txBody>
                  <a:tcPr/>
                </a:tc>
                <a:tc>
                  <a:txBody>
                    <a:bodyPr/>
                    <a:lstStyle/>
                    <a:p>
                      <a:r>
                        <a:rPr lang="da-DK" sz="1000" b="0" u="none" dirty="0">
                          <a:latin typeface="Neue Haas Grotesk Text Pro" panose="020B0504020202020204" pitchFamily="34" charset="0"/>
                        </a:rPr>
                        <a:t>Bevillingsbrev tilrettes til at kunne understøtte den nye opdeling af fodbevillinger. Der tilføjes desuden oplysninger fra UDK om formue og personlig tillægsprocent på baggrund af eksempler på revisionsbemærkninger. </a:t>
                      </a:r>
                      <a:endParaRPr lang="da-DK" sz="1000" dirty="0">
                        <a:latin typeface="Neue Haas Grotesk Text Pro" panose="020B0504020202020204" pitchFamily="34" charset="0"/>
                      </a:endParaRPr>
                    </a:p>
                  </a:txBody>
                  <a:tcPr/>
                </a:tc>
                <a:extLst>
                  <a:ext uri="{0D108BD9-81ED-4DB2-BD59-A6C34878D82A}">
                    <a16:rowId xmlns:a16="http://schemas.microsoft.com/office/drawing/2014/main" val="1498742708"/>
                  </a:ext>
                </a:extLst>
              </a:tr>
              <a:tr h="303706">
                <a:tc>
                  <a:txBody>
                    <a:bodyPr/>
                    <a:lstStyle/>
                    <a:p>
                      <a:r>
                        <a:rPr lang="da-DK" sz="1000" b="0" u="none" dirty="0">
                          <a:latin typeface="Neue Haas Grotesk Text Pro" panose="020B0504020202020204" pitchFamily="34" charset="0"/>
                        </a:rPr>
                        <a:t>Revurdering af fodbevillinger ved årsskifte</a:t>
                      </a:r>
                    </a:p>
                  </a:txBody>
                  <a:tcPr/>
                </a:tc>
                <a:tc>
                  <a:txBody>
                    <a:bodyPr/>
                    <a:lstStyle/>
                    <a:p>
                      <a:pPr marL="0" indent="0">
                        <a:buFont typeface="Arial" panose="020B0604020202020204" pitchFamily="34" charset="0"/>
                        <a:buNone/>
                      </a:pPr>
                      <a:r>
                        <a:rPr lang="da-DK" sz="1000" dirty="0">
                          <a:latin typeface="Neue Haas Grotesk Text Pro" panose="020B0504020202020204" pitchFamily="34" charset="0"/>
                        </a:rPr>
                        <a:t>Ved revurdering af ”fodbevillinger i en ikke afgrænset periode” ved årsskiftet vil KP stoppe den ”gamle” sag og oprette en ny sag. Den nye sag bliver oprettet med samme antal bevillinger som på den ”gamle” sag (hvis der var angivet antal) og navngives med relevant årstal. </a:t>
                      </a:r>
                    </a:p>
                    <a:p>
                      <a:pPr marL="0" indent="0">
                        <a:buFont typeface="Arial" panose="020B0604020202020204" pitchFamily="34" charset="0"/>
                        <a:buNone/>
                      </a:pPr>
                      <a:r>
                        <a:rPr lang="da-DK" sz="1000" dirty="0">
                          <a:latin typeface="Neue Haas Grotesk Text Pro" panose="020B0504020202020204" pitchFamily="34" charset="0"/>
                        </a:rPr>
                        <a:t>Denne ændring muliggør, at hvis I modtager en faktura på en ”gammel” sag </a:t>
                      </a:r>
                      <a:r>
                        <a:rPr lang="da-DK" sz="1000" i="1" dirty="0">
                          <a:latin typeface="Neue Haas Grotesk Text Pro" panose="020B0504020202020204" pitchFamily="34" charset="0"/>
                        </a:rPr>
                        <a:t>efter </a:t>
                      </a:r>
                      <a:r>
                        <a:rPr lang="da-DK" sz="1000" i="0" dirty="0">
                          <a:latin typeface="Neue Haas Grotesk Text Pro" panose="020B0504020202020204" pitchFamily="34" charset="0"/>
                        </a:rPr>
                        <a:t>årsskiftet, kan den gamle sag fortsat benyttes.</a:t>
                      </a:r>
                      <a:endParaRPr lang="da-DK" sz="1000" b="0" u="none" dirty="0">
                        <a:latin typeface="Neue Haas Grotesk Text Pro" panose="020B0504020202020204" pitchFamily="34" charset="0"/>
                      </a:endParaRPr>
                    </a:p>
                  </a:txBody>
                  <a:tcPr/>
                </a:tc>
                <a:extLst>
                  <a:ext uri="{0D108BD9-81ED-4DB2-BD59-A6C34878D82A}">
                    <a16:rowId xmlns:a16="http://schemas.microsoft.com/office/drawing/2014/main" val="1285318779"/>
                  </a:ext>
                </a:extLst>
              </a:tr>
              <a:tr h="303706">
                <a:tc>
                  <a:txBody>
                    <a:bodyPr/>
                    <a:lstStyle/>
                    <a:p>
                      <a:r>
                        <a:rPr lang="da-DK" sz="1000" dirty="0">
                          <a:latin typeface="Neue Haas Grotesk Text Pro" panose="020B0504020202020204" pitchFamily="34" charset="0"/>
                        </a:rPr>
                        <a:t>Vedligeholdelse af snitflader</a:t>
                      </a:r>
                    </a:p>
                  </a:txBody>
                  <a:tcPr/>
                </a:tc>
                <a:tc>
                  <a:txBody>
                    <a:bodyPr/>
                    <a:lstStyle/>
                    <a:p>
                      <a:r>
                        <a:rPr lang="da-DK" sz="1000" dirty="0">
                          <a:latin typeface="Neue Haas Grotesk Text Pro" panose="020B0504020202020204" pitchFamily="34" charset="0"/>
                        </a:rPr>
                        <a:t>Teknisk vedligehold.</a:t>
                      </a:r>
                    </a:p>
                  </a:txBody>
                  <a:tcPr/>
                </a:tc>
                <a:extLst>
                  <a:ext uri="{0D108BD9-81ED-4DB2-BD59-A6C34878D82A}">
                    <a16:rowId xmlns:a16="http://schemas.microsoft.com/office/drawing/2014/main" val="1840350735"/>
                  </a:ext>
                </a:extLst>
              </a:tr>
            </a:tbl>
          </a:graphicData>
        </a:graphic>
      </p:graphicFrame>
    </p:spTree>
    <p:extLst>
      <p:ext uri="{BB962C8B-B14F-4D97-AF65-F5344CB8AC3E}">
        <p14:creationId xmlns:p14="http://schemas.microsoft.com/office/powerpoint/2010/main" val="683018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dirty="0"/>
              <a:t>KLIK-opgaver</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Release 5.2</a:t>
            </a:r>
          </a:p>
        </p:txBody>
      </p:sp>
      <p:graphicFrame>
        <p:nvGraphicFramePr>
          <p:cNvPr id="5" name="Tabel 4">
            <a:extLst>
              <a:ext uri="{FF2B5EF4-FFF2-40B4-BE49-F238E27FC236}">
                <a16:creationId xmlns:a16="http://schemas.microsoft.com/office/drawing/2014/main" id="{5B2B2E57-2470-C370-B65E-826A7184DD67}"/>
              </a:ext>
            </a:extLst>
          </p:cNvPr>
          <p:cNvGraphicFramePr>
            <a:graphicFrameLocks/>
          </p:cNvGraphicFramePr>
          <p:nvPr/>
        </p:nvGraphicFramePr>
        <p:xfrm>
          <a:off x="167340" y="879611"/>
          <a:ext cx="8743573" cy="809526"/>
        </p:xfrm>
        <a:graphic>
          <a:graphicData uri="http://schemas.openxmlformats.org/drawingml/2006/table">
            <a:tbl>
              <a:tblPr firstRow="1" bandRow="1">
                <a:tableStyleId>{5C22544A-7EE6-4342-B048-85BDC9FD1C3A}</a:tableStyleId>
              </a:tblPr>
              <a:tblGrid>
                <a:gridCol w="5779394">
                  <a:extLst>
                    <a:ext uri="{9D8B030D-6E8A-4147-A177-3AD203B41FA5}">
                      <a16:colId xmlns:a16="http://schemas.microsoft.com/office/drawing/2014/main" val="1916773651"/>
                    </a:ext>
                  </a:extLst>
                </a:gridCol>
                <a:gridCol w="1138415">
                  <a:extLst>
                    <a:ext uri="{9D8B030D-6E8A-4147-A177-3AD203B41FA5}">
                      <a16:colId xmlns:a16="http://schemas.microsoft.com/office/drawing/2014/main" val="345691494"/>
                    </a:ext>
                  </a:extLst>
                </a:gridCol>
                <a:gridCol w="608588">
                  <a:extLst>
                    <a:ext uri="{9D8B030D-6E8A-4147-A177-3AD203B41FA5}">
                      <a16:colId xmlns:a16="http://schemas.microsoft.com/office/drawing/2014/main" val="3158770079"/>
                    </a:ext>
                  </a:extLst>
                </a:gridCol>
                <a:gridCol w="608588">
                  <a:extLst>
                    <a:ext uri="{9D8B030D-6E8A-4147-A177-3AD203B41FA5}">
                      <a16:colId xmlns:a16="http://schemas.microsoft.com/office/drawing/2014/main" val="706429900"/>
                    </a:ext>
                  </a:extLst>
                </a:gridCol>
                <a:gridCol w="608588">
                  <a:extLst>
                    <a:ext uri="{9D8B030D-6E8A-4147-A177-3AD203B41FA5}">
                      <a16:colId xmlns:a16="http://schemas.microsoft.com/office/drawing/2014/main" val="1420459194"/>
                    </a:ext>
                  </a:extLst>
                </a:gridCol>
              </a:tblGrid>
              <a:tr h="291126">
                <a:tc>
                  <a:txBody>
                    <a:bodyPr/>
                    <a:lstStyle/>
                    <a:p>
                      <a:r>
                        <a:rPr lang="da-DK" sz="1000" dirty="0">
                          <a:latin typeface="Neue Haas Grotesk Text Pro" panose="020B0504020202020204" pitchFamily="34" charset="0"/>
                        </a:rPr>
                        <a:t>KLIK-opgave</a:t>
                      </a:r>
                    </a:p>
                  </a:txBody>
                  <a:tcPr anchor="ctr"/>
                </a:tc>
                <a:tc>
                  <a:txBody>
                    <a:bodyPr/>
                    <a:lstStyle/>
                    <a:p>
                      <a:r>
                        <a:rPr lang="da-DK" sz="1000" dirty="0">
                          <a:latin typeface="Neue Haas Grotesk Text Pro" panose="020B0504020202020204" pitchFamily="34" charset="0"/>
                        </a:rPr>
                        <a:t>Prioritet</a:t>
                      </a:r>
                    </a:p>
                  </a:txBody>
                  <a:tcPr anchor="ctr"/>
                </a:tc>
                <a:tc>
                  <a:txBody>
                    <a:bodyPr/>
                    <a:lstStyle/>
                    <a:p>
                      <a:r>
                        <a:rPr lang="da-DK" sz="1000" dirty="0">
                          <a:latin typeface="Neue Haas Grotesk Text Pro" panose="020B0504020202020204" pitchFamily="34" charset="0"/>
                        </a:rPr>
                        <a:t>Juli</a:t>
                      </a:r>
                    </a:p>
                  </a:txBody>
                  <a:tcPr anchor="ctr"/>
                </a:tc>
                <a:tc>
                  <a:txBody>
                    <a:bodyPr/>
                    <a:lstStyle/>
                    <a:p>
                      <a:r>
                        <a:rPr lang="da-DK" sz="1000" dirty="0" err="1">
                          <a:latin typeface="Neue Haas Grotesk Text Pro" panose="020B0504020202020204" pitchFamily="34" charset="0"/>
                        </a:rPr>
                        <a:t>Aug</a:t>
                      </a:r>
                      <a:endParaRPr lang="da-DK" sz="1000" dirty="0">
                        <a:latin typeface="Neue Haas Grotesk Text Pro" panose="020B0504020202020204" pitchFamily="34" charset="0"/>
                      </a:endParaRPr>
                    </a:p>
                  </a:txBody>
                  <a:tcPr anchor="ctr"/>
                </a:tc>
                <a:tc>
                  <a:txBody>
                    <a:bodyPr/>
                    <a:lstStyle/>
                    <a:p>
                      <a:r>
                        <a:rPr lang="da-DK" sz="1000" dirty="0" err="1">
                          <a:latin typeface="Neue Haas Grotesk Text Pro" panose="020B0504020202020204" pitchFamily="34" charset="0"/>
                        </a:rPr>
                        <a:t>Sep</a:t>
                      </a:r>
                      <a:endParaRPr lang="da-DK" sz="1000" dirty="0">
                        <a:latin typeface="Neue Haas Grotesk Text Pro" panose="020B0504020202020204" pitchFamily="34" charset="0"/>
                      </a:endParaRPr>
                    </a:p>
                  </a:txBody>
                  <a:tcPr anchor="ctr"/>
                </a:tc>
                <a:extLst>
                  <a:ext uri="{0D108BD9-81ED-4DB2-BD59-A6C34878D82A}">
                    <a16:rowId xmlns:a16="http://schemas.microsoft.com/office/drawing/2014/main" val="1444558813"/>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(UI 23) Gør klar til konvertering af fodbevillinger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a:latin typeface="Neue Haas Grotesk Text Pro" panose="020B0504020202020204" pitchFamily="34" charset="0"/>
                        </a:rPr>
                        <a:t>Valgfri</a:t>
                      </a:r>
                      <a:endParaRPr lang="da-DK" sz="1000" dirty="0">
                        <a:latin typeface="Neue Haas Grotesk Text Pro" panose="020B0504020202020204" pitchFamily="34" charset="0"/>
                      </a:endParaRP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3479205391"/>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(SF 03) Godkend serviceaftaler for ny version af snitfladerne 1470 og 1490</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Kritisk vej</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endParaRPr lang="da-DK" sz="1000" dirty="0">
                        <a:latin typeface="Neue Haas Grotesk Text Pro" panose="020B0504020202020204" pitchFamily="34" charset="0"/>
                      </a:endParaRPr>
                    </a:p>
                  </a:txBody>
                  <a:tcPr anchor="ctr"/>
                </a:tc>
                <a:extLst>
                  <a:ext uri="{0D108BD9-81ED-4DB2-BD59-A6C34878D82A}">
                    <a16:rowId xmlns:a16="http://schemas.microsoft.com/office/drawing/2014/main" val="2977873667"/>
                  </a:ext>
                </a:extLst>
              </a:tr>
            </a:tbl>
          </a:graphicData>
        </a:graphic>
      </p:graphicFrame>
      <p:sp>
        <p:nvSpPr>
          <p:cNvPr id="6" name="Tekstfelt 5">
            <a:extLst>
              <a:ext uri="{FF2B5EF4-FFF2-40B4-BE49-F238E27FC236}">
                <a16:creationId xmlns:a16="http://schemas.microsoft.com/office/drawing/2014/main" id="{49F2B026-9BC3-EB1B-87C2-6D37B666F81A}"/>
              </a:ext>
            </a:extLst>
          </p:cNvPr>
          <p:cNvSpPr txBox="1"/>
          <p:nvPr/>
        </p:nvSpPr>
        <p:spPr>
          <a:xfrm>
            <a:off x="5700192" y="266811"/>
            <a:ext cx="3275856" cy="577081"/>
          </a:xfrm>
          <a:prstGeom prst="rect">
            <a:avLst/>
          </a:prstGeom>
          <a:noFill/>
          <a:ln>
            <a:noFill/>
          </a:ln>
        </p:spPr>
        <p:txBody>
          <a:bodyPr wrap="square">
            <a:spAutoFit/>
          </a:bodyPr>
          <a:lstStyle/>
          <a:p>
            <a:r>
              <a:rPr lang="da-DK" sz="1050" u="sng" dirty="0"/>
              <a:t>Forklaring af markeringer: </a:t>
            </a:r>
          </a:p>
          <a:p>
            <a:r>
              <a:rPr lang="da-DK" sz="1050" dirty="0"/>
              <a:t>(X) = I kan tage stilling til, hvordan/om opgaven skal løses</a:t>
            </a:r>
          </a:p>
          <a:p>
            <a:r>
              <a:rPr lang="da-DK" sz="1050" dirty="0"/>
              <a:t>X = I kan løse hele opgaven</a:t>
            </a:r>
          </a:p>
        </p:txBody>
      </p:sp>
      <p:sp>
        <p:nvSpPr>
          <p:cNvPr id="7" name="Tekstfelt 6">
            <a:extLst>
              <a:ext uri="{FF2B5EF4-FFF2-40B4-BE49-F238E27FC236}">
                <a16:creationId xmlns:a16="http://schemas.microsoft.com/office/drawing/2014/main" id="{86A29FE3-F023-64C1-3E01-4B0F285C8A24}"/>
              </a:ext>
            </a:extLst>
          </p:cNvPr>
          <p:cNvSpPr txBox="1"/>
          <p:nvPr/>
        </p:nvSpPr>
        <p:spPr>
          <a:xfrm>
            <a:off x="167340" y="2084560"/>
            <a:ext cx="2133600" cy="809526"/>
          </a:xfrm>
          <a:prstGeom prst="rect">
            <a:avLst/>
          </a:prstGeom>
          <a:noFill/>
          <a:ln w="28575">
            <a:solidFill>
              <a:schemeClr val="tx2"/>
            </a:solidFill>
          </a:ln>
        </p:spPr>
        <p:txBody>
          <a:bodyPr wrap="square" rtlCol="0">
            <a:noAutofit/>
          </a:bodyPr>
          <a:lstStyle/>
          <a:p>
            <a:pPr algn="l"/>
            <a:r>
              <a:rPr lang="da-DK" sz="900" b="1" u="sng" dirty="0">
                <a:latin typeface="Helvetica" pitchFamily="2" charset="0"/>
                <a:cs typeface="Arial"/>
              </a:rPr>
              <a:t>OBS:</a:t>
            </a:r>
          </a:p>
          <a:p>
            <a:pPr algn="l"/>
            <a:r>
              <a:rPr lang="da-DK" sz="900" dirty="0">
                <a:latin typeface="Helvetica" pitchFamily="2" charset="0"/>
                <a:cs typeface="Arial"/>
              </a:rPr>
              <a:t>UI 23 er relevant for kommuner, som har fodbevillinger i KP. Har I ikke fodbevillinger i KP, kan I markere opgaven som fuldført. </a:t>
            </a:r>
          </a:p>
        </p:txBody>
      </p:sp>
      <p:cxnSp>
        <p:nvCxnSpPr>
          <p:cNvPr id="9" name="Forbindelse: vinklet 8">
            <a:extLst>
              <a:ext uri="{FF2B5EF4-FFF2-40B4-BE49-F238E27FC236}">
                <a16:creationId xmlns:a16="http://schemas.microsoft.com/office/drawing/2014/main" id="{5914C159-A7F1-8990-0C38-118B5F338FA6}"/>
              </a:ext>
            </a:extLst>
          </p:cNvPr>
          <p:cNvCxnSpPr>
            <a:stCxn id="7" idx="1"/>
            <a:endCxn id="5" idx="1"/>
          </p:cNvCxnSpPr>
          <p:nvPr/>
        </p:nvCxnSpPr>
        <p:spPr bwMode="auto">
          <a:xfrm rot="10800000">
            <a:off x="167340" y="1284375"/>
            <a:ext cx="12700" cy="1204949"/>
          </a:xfrm>
          <a:prstGeom prst="bentConnector3">
            <a:avLst>
              <a:gd name="adj1" fmla="val 1080000"/>
            </a:avLst>
          </a:prstGeom>
          <a:noFill/>
          <a:ln w="9525" algn="ctr">
            <a:solidFill>
              <a:schemeClr val="tx1"/>
            </a:solidFill>
            <a:prstDash val="sysDot"/>
            <a:round/>
            <a:headEnd type="none" w="med" len="med"/>
            <a:tailEnd type="triangle"/>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248525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ånd, fødder, ben, finger, fod, sål, arm, søm, mund, menneskelige legeme, tå, ti, tommelfinger, følelse">
            <a:extLst>
              <a:ext uri="{FF2B5EF4-FFF2-40B4-BE49-F238E27FC236}">
                <a16:creationId xmlns:a16="http://schemas.microsoft.com/office/drawing/2014/main" id="{34140BC8-EFBE-4F10-229F-E37D125705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10" b="12799"/>
          <a:stretch/>
        </p:blipFill>
        <p:spPr bwMode="auto">
          <a:xfrm>
            <a:off x="20" y="10"/>
            <a:ext cx="9143980" cy="5143490"/>
          </a:xfrm>
          <a:prstGeom prst="rect">
            <a:avLst/>
          </a:prstGeom>
          <a:solidFill>
            <a:srgbClr val="FFFFFF"/>
          </a:solidFill>
        </p:spPr>
      </p:pic>
      <p:sp>
        <p:nvSpPr>
          <p:cNvPr id="3" name="Titel 2">
            <a:extLst>
              <a:ext uri="{FF2B5EF4-FFF2-40B4-BE49-F238E27FC236}">
                <a16:creationId xmlns:a16="http://schemas.microsoft.com/office/drawing/2014/main" id="{DF1C0420-9924-8B44-778F-D54647C8EDEA}"/>
              </a:ext>
            </a:extLst>
          </p:cNvPr>
          <p:cNvSpPr>
            <a:spLocks noGrp="1"/>
          </p:cNvSpPr>
          <p:nvPr>
            <p:ph type="title"/>
          </p:nvPr>
        </p:nvSpPr>
        <p:spPr>
          <a:xfrm>
            <a:off x="1619672" y="1419623"/>
            <a:ext cx="5904656" cy="1152128"/>
          </a:xfrm>
        </p:spPr>
        <p:txBody>
          <a:bodyPr anchor="b">
            <a:normAutofit/>
          </a:bodyPr>
          <a:lstStyle/>
          <a:p>
            <a:r>
              <a:rPr lang="da-DK" dirty="0"/>
              <a:t>Fodbehandling</a:t>
            </a:r>
          </a:p>
        </p:txBody>
      </p:sp>
      <p:sp>
        <p:nvSpPr>
          <p:cNvPr id="1031" name="Text Placeholder 3">
            <a:extLst>
              <a:ext uri="{FF2B5EF4-FFF2-40B4-BE49-F238E27FC236}">
                <a16:creationId xmlns:a16="http://schemas.microsoft.com/office/drawing/2014/main" id="{0808454D-2665-A164-44DF-063C26FA7315}"/>
              </a:ext>
            </a:extLst>
          </p:cNvPr>
          <p:cNvSpPr>
            <a:spLocks noGrp="1"/>
          </p:cNvSpPr>
          <p:nvPr>
            <p:ph type="body" sz="quarter" idx="15"/>
          </p:nvPr>
        </p:nvSpPr>
        <p:spPr>
          <a:xfrm>
            <a:off x="1907704" y="2715766"/>
            <a:ext cx="5328592" cy="1152128"/>
          </a:xfrm>
        </p:spPr>
        <p:txBody>
          <a:bodyPr/>
          <a:lstStyle/>
          <a:p>
            <a:endParaRPr lang="en-US"/>
          </a:p>
        </p:txBody>
      </p:sp>
      <p:sp>
        <p:nvSpPr>
          <p:cNvPr id="1033" name="Text Placeholder 4">
            <a:extLst>
              <a:ext uri="{FF2B5EF4-FFF2-40B4-BE49-F238E27FC236}">
                <a16:creationId xmlns:a16="http://schemas.microsoft.com/office/drawing/2014/main" id="{4595C82D-C2E2-3728-7B55-3844E8A262CA}"/>
              </a:ext>
            </a:extLst>
          </p:cNvPr>
          <p:cNvSpPr>
            <a:spLocks noGrp="1"/>
          </p:cNvSpPr>
          <p:nvPr>
            <p:ph type="body" sz="quarter" idx="18"/>
          </p:nvPr>
        </p:nvSpPr>
        <p:spPr>
          <a:xfrm>
            <a:off x="186110" y="4728638"/>
            <a:ext cx="219600" cy="219600"/>
          </a:xfrm>
        </p:spPr>
        <p:txBody>
          <a:bodyPr/>
          <a:lstStyle/>
          <a:p>
            <a:endParaRPr lang="en-US"/>
          </a:p>
        </p:txBody>
      </p:sp>
    </p:spTree>
    <p:extLst>
      <p:ext uri="{BB962C8B-B14F-4D97-AF65-F5344CB8AC3E}">
        <p14:creationId xmlns:p14="http://schemas.microsoft.com/office/powerpoint/2010/main" val="259005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EC49A-2580-8A75-5AD9-526E853E695B}"/>
              </a:ext>
            </a:extLst>
          </p:cNvPr>
          <p:cNvSpPr>
            <a:spLocks noGrp="1"/>
          </p:cNvSpPr>
          <p:nvPr>
            <p:ph type="title"/>
          </p:nvPr>
        </p:nvSpPr>
        <p:spPr/>
        <p:txBody>
          <a:bodyPr/>
          <a:lstStyle/>
          <a:p>
            <a:r>
              <a:rPr lang="da-DK" dirty="0"/>
              <a:t>Ny opdeling af bevillinger til fodbehandling (Udvidet)</a:t>
            </a:r>
          </a:p>
        </p:txBody>
      </p:sp>
      <p:sp>
        <p:nvSpPr>
          <p:cNvPr id="3" name="Pladsholder til tekst 2">
            <a:extLst>
              <a:ext uri="{FF2B5EF4-FFF2-40B4-BE49-F238E27FC236}">
                <a16:creationId xmlns:a16="http://schemas.microsoft.com/office/drawing/2014/main" id="{07A858C8-80BD-46FC-8F4F-03D7CC595271}"/>
              </a:ext>
            </a:extLst>
          </p:cNvPr>
          <p:cNvSpPr>
            <a:spLocks noGrp="1"/>
          </p:cNvSpPr>
          <p:nvPr>
            <p:ph type="body" sz="quarter" idx="10"/>
          </p:nvPr>
        </p:nvSpPr>
        <p:spPr/>
        <p:txBody>
          <a:bodyPr/>
          <a:lstStyle/>
          <a:p>
            <a:r>
              <a:rPr lang="da-DK" dirty="0"/>
              <a:t>Tidligere ”Antal” eller ”Løbende”</a:t>
            </a:r>
          </a:p>
          <a:p>
            <a:endParaRPr lang="da-DK" dirty="0"/>
          </a:p>
          <a:p>
            <a:endParaRPr lang="da-DK" dirty="0"/>
          </a:p>
          <a:p>
            <a:endParaRPr lang="da-DK" dirty="0"/>
          </a:p>
          <a:p>
            <a:r>
              <a:rPr lang="da-DK" dirty="0"/>
              <a:t>Nu ”Ikke afgrænset”, ”Periode” eller ”Enkeltstående”, samt ”Antal” eller ”Ubegrænset”</a:t>
            </a:r>
          </a:p>
          <a:p>
            <a:endParaRPr lang="da-DK" dirty="0"/>
          </a:p>
          <a:p>
            <a:endParaRPr lang="da-DK" dirty="0"/>
          </a:p>
          <a:p>
            <a:endParaRPr lang="da-DK" dirty="0"/>
          </a:p>
          <a:p>
            <a:endParaRPr lang="da-DK" dirty="0"/>
          </a:p>
          <a:p>
            <a:pPr marL="0" indent="0">
              <a:buNone/>
            </a:pPr>
            <a:r>
              <a:rPr lang="da-DK" dirty="0"/>
              <a:t>for at afspejle pensionsvejledningen (pkt. 122) og kommunal praksis.</a:t>
            </a:r>
          </a:p>
        </p:txBody>
      </p:sp>
      <p:sp>
        <p:nvSpPr>
          <p:cNvPr id="4" name="Pladsholder til tekst 3">
            <a:extLst>
              <a:ext uri="{FF2B5EF4-FFF2-40B4-BE49-F238E27FC236}">
                <a16:creationId xmlns:a16="http://schemas.microsoft.com/office/drawing/2014/main" id="{5D604E17-3E14-D22E-7F50-611A15258CA4}"/>
              </a:ext>
            </a:extLst>
          </p:cNvPr>
          <p:cNvSpPr>
            <a:spLocks noGrp="1"/>
          </p:cNvSpPr>
          <p:nvPr>
            <p:ph type="body" sz="quarter" idx="11"/>
          </p:nvPr>
        </p:nvSpPr>
        <p:spPr/>
        <p:txBody>
          <a:bodyPr/>
          <a:lstStyle/>
          <a:p>
            <a:r>
              <a:rPr lang="da-DK" dirty="0"/>
              <a:t>Fodbehandling</a:t>
            </a:r>
          </a:p>
        </p:txBody>
      </p:sp>
      <p:pic>
        <p:nvPicPr>
          <p:cNvPr id="6" name="Billede 5">
            <a:extLst>
              <a:ext uri="{FF2B5EF4-FFF2-40B4-BE49-F238E27FC236}">
                <a16:creationId xmlns:a16="http://schemas.microsoft.com/office/drawing/2014/main" id="{E20C9BFA-013C-C242-2B8E-D8B4786182BD}"/>
              </a:ext>
            </a:extLst>
          </p:cNvPr>
          <p:cNvPicPr>
            <a:picLocks noChangeAspect="1"/>
          </p:cNvPicPr>
          <p:nvPr/>
        </p:nvPicPr>
        <p:blipFill>
          <a:blip r:embed="rId2"/>
          <a:srcRect/>
          <a:stretch/>
        </p:blipFill>
        <p:spPr>
          <a:xfrm>
            <a:off x="5122798" y="1419225"/>
            <a:ext cx="3622440" cy="893849"/>
          </a:xfrm>
          <a:prstGeom prst="rect">
            <a:avLst/>
          </a:prstGeom>
        </p:spPr>
      </p:pic>
      <p:pic>
        <p:nvPicPr>
          <p:cNvPr id="8" name="Billede 7">
            <a:extLst>
              <a:ext uri="{FF2B5EF4-FFF2-40B4-BE49-F238E27FC236}">
                <a16:creationId xmlns:a16="http://schemas.microsoft.com/office/drawing/2014/main" id="{E4B418BF-5F7B-6514-961B-431EEECC3176}"/>
              </a:ext>
            </a:extLst>
          </p:cNvPr>
          <p:cNvPicPr>
            <a:picLocks noChangeAspect="1"/>
          </p:cNvPicPr>
          <p:nvPr/>
        </p:nvPicPr>
        <p:blipFill>
          <a:blip r:embed="rId3"/>
          <a:stretch>
            <a:fillRect/>
          </a:stretch>
        </p:blipFill>
        <p:spPr>
          <a:xfrm>
            <a:off x="5122798" y="3003550"/>
            <a:ext cx="3622440" cy="1238902"/>
          </a:xfrm>
          <a:prstGeom prst="rect">
            <a:avLst/>
          </a:prstGeom>
        </p:spPr>
      </p:pic>
    </p:spTree>
    <p:extLst>
      <p:ext uri="{BB962C8B-B14F-4D97-AF65-F5344CB8AC3E}">
        <p14:creationId xmlns:p14="http://schemas.microsoft.com/office/powerpoint/2010/main" val="661666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5A794-B7F5-AB6B-4D54-15FEDEA640E1}"/>
              </a:ext>
            </a:extLst>
          </p:cNvPr>
          <p:cNvSpPr>
            <a:spLocks noGrp="1"/>
          </p:cNvSpPr>
          <p:nvPr>
            <p:ph type="title"/>
          </p:nvPr>
        </p:nvSpPr>
        <p:spPr/>
        <p:txBody>
          <a:bodyPr/>
          <a:lstStyle/>
          <a:p>
            <a:r>
              <a:rPr lang="da-DK" dirty="0"/>
              <a:t>Behandlingsvarighed</a:t>
            </a:r>
          </a:p>
        </p:txBody>
      </p:sp>
      <p:sp>
        <p:nvSpPr>
          <p:cNvPr id="3" name="Pladsholder til tekst 2">
            <a:extLst>
              <a:ext uri="{FF2B5EF4-FFF2-40B4-BE49-F238E27FC236}">
                <a16:creationId xmlns:a16="http://schemas.microsoft.com/office/drawing/2014/main" id="{BB35ABA7-44EE-A3FA-77B8-C15178F756F4}"/>
              </a:ext>
            </a:extLst>
          </p:cNvPr>
          <p:cNvSpPr>
            <a:spLocks noGrp="1"/>
          </p:cNvSpPr>
          <p:nvPr>
            <p:ph type="body" sz="quarter" idx="10"/>
          </p:nvPr>
        </p:nvSpPr>
        <p:spPr/>
        <p:txBody>
          <a:bodyPr/>
          <a:lstStyle/>
          <a:p>
            <a:r>
              <a:rPr lang="da-DK" dirty="0"/>
              <a:t>”</a:t>
            </a:r>
            <a:r>
              <a:rPr lang="da-DK" b="1" dirty="0"/>
              <a:t>Ikke afgrænset</a:t>
            </a:r>
            <a:r>
              <a:rPr lang="da-DK" dirty="0"/>
              <a:t>” svarer til vejledningens formulering ”</a:t>
            </a:r>
            <a:r>
              <a:rPr lang="da-DK" b="0" i="0" dirty="0">
                <a:solidFill>
                  <a:srgbClr val="212529"/>
                </a:solidFill>
                <a:effectLst/>
                <a:highlight>
                  <a:srgbClr val="F9F9FB"/>
                </a:highlight>
                <a:latin typeface="Questa-Regular"/>
              </a:rPr>
              <a:t>behov for vedvarende fodbehandling, som ikke er afgrænset til en bestemt periode</a:t>
            </a:r>
            <a:r>
              <a:rPr lang="da-DK" dirty="0"/>
              <a:t>”. Her sættes ingen slutdato (svarende til ”31-12-9999”)                          Det er denne type bevilling, som automatisk bliver udtaget til årlig revurdering ved årsskiftet.</a:t>
            </a:r>
          </a:p>
          <a:p>
            <a:endParaRPr lang="da-DK" dirty="0"/>
          </a:p>
          <a:p>
            <a:r>
              <a:rPr lang="da-DK" dirty="0"/>
              <a:t>”</a:t>
            </a:r>
            <a:r>
              <a:rPr lang="da-DK" b="1" dirty="0"/>
              <a:t>Periode</a:t>
            </a:r>
            <a:r>
              <a:rPr lang="da-DK" dirty="0"/>
              <a:t>” svarer til vejledningens formulering ”</a:t>
            </a:r>
            <a:r>
              <a:rPr lang="da-DK" b="0" i="0" dirty="0">
                <a:solidFill>
                  <a:srgbClr val="212529"/>
                </a:solidFill>
                <a:effectLst/>
                <a:highlight>
                  <a:srgbClr val="F9F9FB"/>
                </a:highlight>
                <a:latin typeface="Questa-Regular"/>
              </a:rPr>
              <a:t>vedvarende fodbehandling i en afgrænset periode</a:t>
            </a:r>
            <a:r>
              <a:rPr lang="da-DK" dirty="0"/>
              <a:t>”. I denne periode er bevillingen låst uanset ændringer i formue og personligt tillæg. Systemet foreslår en periode, som I selv kan styre med forretningskonstanten ”</a:t>
            </a:r>
            <a:r>
              <a:rPr lang="da-DK" dirty="0" err="1"/>
              <a:t>udv_helbred_fod_periode</a:t>
            </a:r>
            <a:r>
              <a:rPr lang="da-DK" dirty="0"/>
              <a:t>”. Default er ét år.</a:t>
            </a:r>
          </a:p>
          <a:p>
            <a:endParaRPr lang="da-DK" dirty="0"/>
          </a:p>
          <a:p>
            <a:r>
              <a:rPr lang="da-DK" dirty="0"/>
              <a:t>”</a:t>
            </a:r>
            <a:r>
              <a:rPr lang="da-DK" b="1" dirty="0"/>
              <a:t>Enkeltstående</a:t>
            </a:r>
            <a:r>
              <a:rPr lang="da-DK" dirty="0"/>
              <a:t>” svarer til vejledningens formulering ”</a:t>
            </a:r>
            <a:r>
              <a:rPr lang="da-DK" b="0" i="0" dirty="0">
                <a:solidFill>
                  <a:srgbClr val="212529"/>
                </a:solidFill>
                <a:effectLst/>
                <a:highlight>
                  <a:srgbClr val="F9F9FB"/>
                </a:highlight>
                <a:latin typeface="Questa-Regular"/>
              </a:rPr>
              <a:t>enkeltstående udgifter</a:t>
            </a:r>
            <a:r>
              <a:rPr lang="da-DK" dirty="0"/>
              <a:t>”. Det vil være meget sjældent, at man giver denne type bevilling i situationer, hvor der er et helt særligt behov.</a:t>
            </a:r>
          </a:p>
        </p:txBody>
      </p:sp>
      <p:sp>
        <p:nvSpPr>
          <p:cNvPr id="4" name="Pladsholder til tekst 3">
            <a:extLst>
              <a:ext uri="{FF2B5EF4-FFF2-40B4-BE49-F238E27FC236}">
                <a16:creationId xmlns:a16="http://schemas.microsoft.com/office/drawing/2014/main" id="{77201F98-19BC-529F-EF44-5D283810DFDE}"/>
              </a:ext>
            </a:extLst>
          </p:cNvPr>
          <p:cNvSpPr>
            <a:spLocks noGrp="1"/>
          </p:cNvSpPr>
          <p:nvPr>
            <p:ph type="body" sz="quarter" idx="11"/>
          </p:nvPr>
        </p:nvSpPr>
        <p:spPr/>
        <p:txBody>
          <a:bodyPr/>
          <a:lstStyle/>
          <a:p>
            <a:r>
              <a:rPr lang="da-DK" dirty="0"/>
              <a:t>Fodbehandling</a:t>
            </a:r>
          </a:p>
        </p:txBody>
      </p:sp>
      <p:pic>
        <p:nvPicPr>
          <p:cNvPr id="5" name="Billede 4">
            <a:extLst>
              <a:ext uri="{FF2B5EF4-FFF2-40B4-BE49-F238E27FC236}">
                <a16:creationId xmlns:a16="http://schemas.microsoft.com/office/drawing/2014/main" id="{21BFA3AE-6C55-C4A9-7CC1-4789F1A212A5}"/>
              </a:ext>
            </a:extLst>
          </p:cNvPr>
          <p:cNvPicPr>
            <a:picLocks noChangeAspect="1"/>
          </p:cNvPicPr>
          <p:nvPr/>
        </p:nvPicPr>
        <p:blipFill rotWithShape="1">
          <a:blip r:embed="rId2"/>
          <a:srcRect t="11674" b="36024"/>
          <a:stretch/>
        </p:blipFill>
        <p:spPr>
          <a:xfrm>
            <a:off x="4942689" y="412093"/>
            <a:ext cx="3622440" cy="647973"/>
          </a:xfrm>
          <a:prstGeom prst="rect">
            <a:avLst/>
          </a:prstGeom>
        </p:spPr>
      </p:pic>
    </p:spTree>
    <p:extLst>
      <p:ext uri="{BB962C8B-B14F-4D97-AF65-F5344CB8AC3E}">
        <p14:creationId xmlns:p14="http://schemas.microsoft.com/office/powerpoint/2010/main" val="708403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5A794-B7F5-AB6B-4D54-15FEDEA640E1}"/>
              </a:ext>
            </a:extLst>
          </p:cNvPr>
          <p:cNvSpPr>
            <a:spLocks noGrp="1"/>
          </p:cNvSpPr>
          <p:nvPr>
            <p:ph type="title"/>
          </p:nvPr>
        </p:nvSpPr>
        <p:spPr/>
        <p:txBody>
          <a:bodyPr/>
          <a:lstStyle/>
          <a:p>
            <a:r>
              <a:rPr lang="da-DK" dirty="0"/>
              <a:t>Behandlinger</a:t>
            </a:r>
          </a:p>
        </p:txBody>
      </p:sp>
      <p:sp>
        <p:nvSpPr>
          <p:cNvPr id="3" name="Pladsholder til tekst 2">
            <a:extLst>
              <a:ext uri="{FF2B5EF4-FFF2-40B4-BE49-F238E27FC236}">
                <a16:creationId xmlns:a16="http://schemas.microsoft.com/office/drawing/2014/main" id="{BB35ABA7-44EE-A3FA-77B8-C15178F756F4}"/>
              </a:ext>
            </a:extLst>
          </p:cNvPr>
          <p:cNvSpPr>
            <a:spLocks noGrp="1"/>
          </p:cNvSpPr>
          <p:nvPr>
            <p:ph type="body" sz="quarter" idx="10"/>
          </p:nvPr>
        </p:nvSpPr>
        <p:spPr/>
        <p:txBody>
          <a:bodyPr/>
          <a:lstStyle/>
          <a:p>
            <a:r>
              <a:rPr lang="da-DK" dirty="0"/>
              <a:t>”</a:t>
            </a:r>
            <a:r>
              <a:rPr lang="da-DK" b="1" dirty="0"/>
              <a:t>Antal</a:t>
            </a:r>
            <a:r>
              <a:rPr lang="da-DK" dirty="0"/>
              <a:t>” afspejler bevillinger, hvor behandlingsbehovet er skønnet til at være et bestemt antal. På disse bevillinger er det (som hidtil) muligt at registrere antallet af brugte behandlinger hver gang der afholdes udgifter på bevillingen. </a:t>
            </a:r>
            <a:br>
              <a:rPr lang="da-DK" dirty="0"/>
            </a:br>
            <a:br>
              <a:rPr lang="da-DK" dirty="0"/>
            </a:br>
            <a:r>
              <a:rPr lang="da-DK" dirty="0"/>
              <a:t>Hvis bevillingsvarigheden er sat til ”Ikke afgrænset” vil antallet gælde pr. år, hvis bevillingsvarigheden er sat til ”Periode” vil antallet gælde for hele bevillingsperioden.</a:t>
            </a:r>
          </a:p>
          <a:p>
            <a:endParaRPr lang="da-DK" dirty="0"/>
          </a:p>
          <a:p>
            <a:r>
              <a:rPr lang="da-DK" dirty="0"/>
              <a:t>”</a:t>
            </a:r>
            <a:r>
              <a:rPr lang="da-DK" b="1" dirty="0"/>
              <a:t>Ubegrænset</a:t>
            </a:r>
            <a:r>
              <a:rPr lang="da-DK" dirty="0"/>
              <a:t>” betyder at der ikke på forhånd er sat en grænse for antallet af behandlinger. Der er således ingen grænse for antallet af behandlinger, som kan afholdes på bevillingen.</a:t>
            </a:r>
          </a:p>
        </p:txBody>
      </p:sp>
      <p:sp>
        <p:nvSpPr>
          <p:cNvPr id="4" name="Pladsholder til tekst 3">
            <a:extLst>
              <a:ext uri="{FF2B5EF4-FFF2-40B4-BE49-F238E27FC236}">
                <a16:creationId xmlns:a16="http://schemas.microsoft.com/office/drawing/2014/main" id="{77201F98-19BC-529F-EF44-5D283810DFDE}"/>
              </a:ext>
            </a:extLst>
          </p:cNvPr>
          <p:cNvSpPr>
            <a:spLocks noGrp="1"/>
          </p:cNvSpPr>
          <p:nvPr>
            <p:ph type="body" sz="quarter" idx="11"/>
          </p:nvPr>
        </p:nvSpPr>
        <p:spPr/>
        <p:txBody>
          <a:bodyPr/>
          <a:lstStyle/>
          <a:p>
            <a:r>
              <a:rPr lang="da-DK" dirty="0"/>
              <a:t>Fodbehandling</a:t>
            </a:r>
          </a:p>
        </p:txBody>
      </p:sp>
      <p:pic>
        <p:nvPicPr>
          <p:cNvPr id="5" name="Billede 4">
            <a:extLst>
              <a:ext uri="{FF2B5EF4-FFF2-40B4-BE49-F238E27FC236}">
                <a16:creationId xmlns:a16="http://schemas.microsoft.com/office/drawing/2014/main" id="{21BFA3AE-6C55-C4A9-7CC1-4789F1A212A5}"/>
              </a:ext>
            </a:extLst>
          </p:cNvPr>
          <p:cNvPicPr>
            <a:picLocks noChangeAspect="1"/>
          </p:cNvPicPr>
          <p:nvPr/>
        </p:nvPicPr>
        <p:blipFill rotWithShape="1">
          <a:blip r:embed="rId2"/>
          <a:srcRect t="63317" b="-3828"/>
          <a:stretch/>
        </p:blipFill>
        <p:spPr>
          <a:xfrm>
            <a:off x="4942689" y="412093"/>
            <a:ext cx="3622440" cy="501888"/>
          </a:xfrm>
          <a:prstGeom prst="rect">
            <a:avLst/>
          </a:prstGeom>
        </p:spPr>
      </p:pic>
    </p:spTree>
    <p:extLst>
      <p:ext uri="{BB962C8B-B14F-4D97-AF65-F5344CB8AC3E}">
        <p14:creationId xmlns:p14="http://schemas.microsoft.com/office/powerpoint/2010/main" val="3934877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5A794-B7F5-AB6B-4D54-15FEDEA640E1}"/>
              </a:ext>
            </a:extLst>
          </p:cNvPr>
          <p:cNvSpPr>
            <a:spLocks noGrp="1"/>
          </p:cNvSpPr>
          <p:nvPr>
            <p:ph type="title"/>
          </p:nvPr>
        </p:nvSpPr>
        <p:spPr/>
        <p:txBody>
          <a:bodyPr/>
          <a:lstStyle/>
          <a:p>
            <a:r>
              <a:rPr lang="da-DK" dirty="0"/>
              <a:t>Revurdering</a:t>
            </a:r>
          </a:p>
        </p:txBody>
      </p:sp>
      <p:sp>
        <p:nvSpPr>
          <p:cNvPr id="3" name="Pladsholder til tekst 2">
            <a:extLst>
              <a:ext uri="{FF2B5EF4-FFF2-40B4-BE49-F238E27FC236}">
                <a16:creationId xmlns:a16="http://schemas.microsoft.com/office/drawing/2014/main" id="{BB35ABA7-44EE-A3FA-77B8-C15178F756F4}"/>
              </a:ext>
            </a:extLst>
          </p:cNvPr>
          <p:cNvSpPr>
            <a:spLocks noGrp="1"/>
          </p:cNvSpPr>
          <p:nvPr>
            <p:ph type="body" sz="quarter" idx="10"/>
          </p:nvPr>
        </p:nvSpPr>
        <p:spPr/>
        <p:txBody>
          <a:bodyPr/>
          <a:lstStyle/>
          <a:p>
            <a:r>
              <a:rPr lang="da-DK" dirty="0"/>
              <a:t>Sager opmærket med behandlingsvarigheden ”Ikke afgrænset” udtages til årlig automatisk revurdering i december. Denne foregår med samme kriterier som helbredstillægskort, dvs. personlig tillægsprocent &gt;0% og seneste formue &lt; formuegrænsen for det nye år. </a:t>
            </a:r>
          </a:p>
          <a:p>
            <a:r>
              <a:rPr lang="da-DK" dirty="0"/>
              <a:t>Bemærk den årlige revurdering er ikke afhængig af, at pensionisten oplyser aktuelle formueoplysninger. Formuen kan fx være tilbage fra årsopgørelsen.</a:t>
            </a:r>
          </a:p>
          <a:p>
            <a:endParaRPr lang="da-DK" dirty="0"/>
          </a:p>
          <a:p>
            <a:r>
              <a:rPr lang="da-DK" dirty="0"/>
              <a:t>Hvis borger er berettiget oprettes en ny sag for det nye år. Der sendes ikke nyt bevillingsbrev, da borger allerede er orienteret om, at bevillingen uden slutdato. Evt. antal brugte behandlinger nulstilles for det nye år.</a:t>
            </a:r>
          </a:p>
          <a:p>
            <a:r>
              <a:rPr lang="da-DK" dirty="0"/>
              <a:t>Hvis borger ikke længere er berettiget sendes ”</a:t>
            </a:r>
            <a:r>
              <a:rPr lang="da-DK" b="0" i="0" dirty="0">
                <a:solidFill>
                  <a:srgbClr val="0D0D0D"/>
                </a:solidFill>
                <a:effectLst/>
                <a:highlight>
                  <a:srgbClr val="E3E3E3"/>
                </a:highlight>
                <a:latin typeface="Segoe UI" panose="020B0502040204020203" pitchFamily="34" charset="0"/>
              </a:rPr>
              <a:t>Ophørsbrev - Udvidet helbredstillæg</a:t>
            </a:r>
            <a:r>
              <a:rPr lang="da-DK" dirty="0"/>
              <a:t>”</a:t>
            </a:r>
          </a:p>
        </p:txBody>
      </p:sp>
      <p:sp>
        <p:nvSpPr>
          <p:cNvPr id="4" name="Pladsholder til tekst 3">
            <a:extLst>
              <a:ext uri="{FF2B5EF4-FFF2-40B4-BE49-F238E27FC236}">
                <a16:creationId xmlns:a16="http://schemas.microsoft.com/office/drawing/2014/main" id="{77201F98-19BC-529F-EF44-5D283810DFDE}"/>
              </a:ext>
            </a:extLst>
          </p:cNvPr>
          <p:cNvSpPr>
            <a:spLocks noGrp="1"/>
          </p:cNvSpPr>
          <p:nvPr>
            <p:ph type="body" sz="quarter" idx="11"/>
          </p:nvPr>
        </p:nvSpPr>
        <p:spPr/>
        <p:txBody>
          <a:bodyPr/>
          <a:lstStyle/>
          <a:p>
            <a:r>
              <a:rPr lang="da-DK" dirty="0"/>
              <a:t>Fodbehandling</a:t>
            </a:r>
          </a:p>
        </p:txBody>
      </p:sp>
    </p:spTree>
    <p:extLst>
      <p:ext uri="{BB962C8B-B14F-4D97-AF65-F5344CB8AC3E}">
        <p14:creationId xmlns:p14="http://schemas.microsoft.com/office/powerpoint/2010/main" val="4257154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BD3EF-9440-F18D-DD81-3CC58180DF2F}"/>
              </a:ext>
            </a:extLst>
          </p:cNvPr>
          <p:cNvSpPr>
            <a:spLocks noGrp="1"/>
          </p:cNvSpPr>
          <p:nvPr>
            <p:ph type="title"/>
          </p:nvPr>
        </p:nvSpPr>
        <p:spPr/>
        <p:txBody>
          <a:bodyPr/>
          <a:lstStyle/>
          <a:p>
            <a:r>
              <a:rPr lang="da-DK" dirty="0"/>
              <a:t>Ny placering i flowet</a:t>
            </a:r>
          </a:p>
        </p:txBody>
      </p:sp>
      <p:sp>
        <p:nvSpPr>
          <p:cNvPr id="3" name="Pladsholder til tekst 2">
            <a:extLst>
              <a:ext uri="{FF2B5EF4-FFF2-40B4-BE49-F238E27FC236}">
                <a16:creationId xmlns:a16="http://schemas.microsoft.com/office/drawing/2014/main" id="{3CF711C7-BA45-AF06-FFA9-FE9E565B6A9B}"/>
              </a:ext>
            </a:extLst>
          </p:cNvPr>
          <p:cNvSpPr>
            <a:spLocks noGrp="1"/>
          </p:cNvSpPr>
          <p:nvPr>
            <p:ph type="body" sz="quarter" idx="10"/>
          </p:nvPr>
        </p:nvSpPr>
        <p:spPr>
          <a:xfrm>
            <a:off x="2612571" y="1419225"/>
            <a:ext cx="2268812" cy="3168650"/>
          </a:xfrm>
        </p:spPr>
        <p:txBody>
          <a:bodyPr/>
          <a:lstStyle/>
          <a:p>
            <a:pPr marL="0" indent="0">
              <a:buNone/>
            </a:pPr>
            <a:r>
              <a:rPr lang="da-DK" sz="1200" dirty="0"/>
              <a:t>Angivelse af behandlingsvarighed og evt. antal er flyttet fra ”Træf afgørelse” til et særskilt trin ”Angiv faglig vurdering”.</a:t>
            </a:r>
          </a:p>
          <a:p>
            <a:pPr marL="0" indent="0">
              <a:buNone/>
            </a:pPr>
            <a:endParaRPr lang="da-DK" sz="1200" dirty="0"/>
          </a:p>
          <a:p>
            <a:pPr marL="0" indent="0">
              <a:buNone/>
            </a:pPr>
            <a:endParaRPr lang="da-DK" sz="1200" dirty="0"/>
          </a:p>
          <a:p>
            <a:pPr marL="0" indent="0">
              <a:buNone/>
            </a:pPr>
            <a:r>
              <a:rPr lang="da-DK" sz="1200" dirty="0"/>
              <a:t>Derudover introduceres trinet ”Vurder berettigelse” (som ved bevilling af personligt tillæg) for at sondre mellem systemets anbefaling (ud fra personlig tillægsprocent og formue) og den faglige vurdering.</a:t>
            </a:r>
          </a:p>
        </p:txBody>
      </p:sp>
      <p:sp>
        <p:nvSpPr>
          <p:cNvPr id="4" name="Pladsholder til tekst 3">
            <a:extLst>
              <a:ext uri="{FF2B5EF4-FFF2-40B4-BE49-F238E27FC236}">
                <a16:creationId xmlns:a16="http://schemas.microsoft.com/office/drawing/2014/main" id="{C605C36E-1F7B-48B9-6EF3-9A5F87084932}"/>
              </a:ext>
            </a:extLst>
          </p:cNvPr>
          <p:cNvSpPr>
            <a:spLocks noGrp="1"/>
          </p:cNvSpPr>
          <p:nvPr>
            <p:ph type="body" sz="quarter" idx="11"/>
          </p:nvPr>
        </p:nvSpPr>
        <p:spPr/>
        <p:txBody>
          <a:bodyPr/>
          <a:lstStyle/>
          <a:p>
            <a:r>
              <a:rPr lang="da-DK" dirty="0"/>
              <a:t>Fodbehandling</a:t>
            </a:r>
          </a:p>
        </p:txBody>
      </p:sp>
      <p:grpSp>
        <p:nvGrpSpPr>
          <p:cNvPr id="19" name="Gruppe 18">
            <a:extLst>
              <a:ext uri="{FF2B5EF4-FFF2-40B4-BE49-F238E27FC236}">
                <a16:creationId xmlns:a16="http://schemas.microsoft.com/office/drawing/2014/main" id="{FF8FF358-CB3D-F8D6-D78D-07C50469DBB7}"/>
              </a:ext>
            </a:extLst>
          </p:cNvPr>
          <p:cNvGrpSpPr/>
          <p:nvPr/>
        </p:nvGrpSpPr>
        <p:grpSpPr>
          <a:xfrm>
            <a:off x="540900" y="1419225"/>
            <a:ext cx="1979256" cy="2950208"/>
            <a:chOff x="468311" y="1859850"/>
            <a:chExt cx="1979256" cy="2950208"/>
          </a:xfrm>
        </p:grpSpPr>
        <p:pic>
          <p:nvPicPr>
            <p:cNvPr id="6" name="Billede 5">
              <a:extLst>
                <a:ext uri="{FF2B5EF4-FFF2-40B4-BE49-F238E27FC236}">
                  <a16:creationId xmlns:a16="http://schemas.microsoft.com/office/drawing/2014/main" id="{ED68311A-9315-D297-E62B-15F8E2E8136B}"/>
                </a:ext>
              </a:extLst>
            </p:cNvPr>
            <p:cNvPicPr>
              <a:picLocks noChangeAspect="1"/>
            </p:cNvPicPr>
            <p:nvPr/>
          </p:nvPicPr>
          <p:blipFill>
            <a:blip r:embed="rId2"/>
            <a:stretch>
              <a:fillRect/>
            </a:stretch>
          </p:blipFill>
          <p:spPr>
            <a:xfrm>
              <a:off x="468311" y="1859850"/>
              <a:ext cx="1979256" cy="720737"/>
            </a:xfrm>
            <a:prstGeom prst="rect">
              <a:avLst/>
            </a:prstGeom>
          </p:spPr>
        </p:pic>
        <p:pic>
          <p:nvPicPr>
            <p:cNvPr id="8" name="Billede 7">
              <a:extLst>
                <a:ext uri="{FF2B5EF4-FFF2-40B4-BE49-F238E27FC236}">
                  <a16:creationId xmlns:a16="http://schemas.microsoft.com/office/drawing/2014/main" id="{97B43140-518E-036B-BC3F-81D74E21742C}"/>
                </a:ext>
              </a:extLst>
            </p:cNvPr>
            <p:cNvPicPr>
              <a:picLocks noChangeAspect="1"/>
            </p:cNvPicPr>
            <p:nvPr/>
          </p:nvPicPr>
          <p:blipFill>
            <a:blip r:embed="rId3"/>
            <a:stretch>
              <a:fillRect/>
            </a:stretch>
          </p:blipFill>
          <p:spPr>
            <a:xfrm>
              <a:off x="468311" y="2580587"/>
              <a:ext cx="1979256" cy="619657"/>
            </a:xfrm>
            <a:prstGeom prst="rect">
              <a:avLst/>
            </a:prstGeom>
          </p:spPr>
        </p:pic>
        <p:pic>
          <p:nvPicPr>
            <p:cNvPr id="10" name="Billede 9">
              <a:extLst>
                <a:ext uri="{FF2B5EF4-FFF2-40B4-BE49-F238E27FC236}">
                  <a16:creationId xmlns:a16="http://schemas.microsoft.com/office/drawing/2014/main" id="{6E621152-00F3-09DD-CB4B-DFF0EA88479A}"/>
                </a:ext>
              </a:extLst>
            </p:cNvPr>
            <p:cNvPicPr>
              <a:picLocks noChangeAspect="1"/>
            </p:cNvPicPr>
            <p:nvPr/>
          </p:nvPicPr>
          <p:blipFill>
            <a:blip r:embed="rId4"/>
            <a:srcRect/>
            <a:stretch/>
          </p:blipFill>
          <p:spPr>
            <a:xfrm>
              <a:off x="468311" y="3172137"/>
              <a:ext cx="1979256" cy="1637921"/>
            </a:xfrm>
            <a:prstGeom prst="rect">
              <a:avLst/>
            </a:prstGeom>
          </p:spPr>
        </p:pic>
      </p:grpSp>
      <p:sp>
        <p:nvSpPr>
          <p:cNvPr id="23" name="Tekstfelt 22">
            <a:extLst>
              <a:ext uri="{FF2B5EF4-FFF2-40B4-BE49-F238E27FC236}">
                <a16:creationId xmlns:a16="http://schemas.microsoft.com/office/drawing/2014/main" id="{28730791-9D6F-52A4-C880-CD479125E488}"/>
              </a:ext>
            </a:extLst>
          </p:cNvPr>
          <p:cNvSpPr txBox="1"/>
          <p:nvPr/>
        </p:nvSpPr>
        <p:spPr>
          <a:xfrm>
            <a:off x="468313" y="1359693"/>
            <a:ext cx="1314095" cy="119063"/>
          </a:xfrm>
          <a:prstGeom prst="rect">
            <a:avLst/>
          </a:prstGeom>
          <a:noFill/>
          <a:ln>
            <a:noFill/>
          </a:ln>
        </p:spPr>
        <p:txBody>
          <a:bodyPr wrap="square" rtlCol="0">
            <a:noAutofit/>
          </a:bodyPr>
          <a:lstStyle/>
          <a:p>
            <a:pPr algn="l">
              <a:spcAft>
                <a:spcPts val="300"/>
              </a:spcAft>
            </a:pPr>
            <a:r>
              <a:rPr lang="da-DK" sz="800" kern="0" dirty="0">
                <a:latin typeface="Neue Haas Grotesk Text Pro" panose="020B0504020202020204" pitchFamily="34" charset="77"/>
                <a:cs typeface="Arial"/>
              </a:rPr>
              <a:t>Angiv sagsoplysninger</a:t>
            </a:r>
          </a:p>
        </p:txBody>
      </p:sp>
      <p:sp>
        <p:nvSpPr>
          <p:cNvPr id="24" name="Tekstfelt 23">
            <a:extLst>
              <a:ext uri="{FF2B5EF4-FFF2-40B4-BE49-F238E27FC236}">
                <a16:creationId xmlns:a16="http://schemas.microsoft.com/office/drawing/2014/main" id="{ECDEADF1-6CF9-8518-8722-590E4F30CACD}"/>
              </a:ext>
            </a:extLst>
          </p:cNvPr>
          <p:cNvSpPr txBox="1"/>
          <p:nvPr/>
        </p:nvSpPr>
        <p:spPr>
          <a:xfrm>
            <a:off x="448485" y="2080430"/>
            <a:ext cx="1314095" cy="119063"/>
          </a:xfrm>
          <a:prstGeom prst="rect">
            <a:avLst/>
          </a:prstGeom>
          <a:noFill/>
          <a:ln>
            <a:noFill/>
          </a:ln>
        </p:spPr>
        <p:txBody>
          <a:bodyPr wrap="square" rtlCol="0">
            <a:noAutofit/>
          </a:bodyPr>
          <a:lstStyle/>
          <a:p>
            <a:pPr algn="l">
              <a:spcAft>
                <a:spcPts val="300"/>
              </a:spcAft>
            </a:pPr>
            <a:r>
              <a:rPr lang="da-DK" sz="800" kern="0" dirty="0">
                <a:latin typeface="Neue Haas Grotesk Text Pro" panose="020B0504020202020204" pitchFamily="34" charset="77"/>
                <a:cs typeface="Arial"/>
              </a:rPr>
              <a:t>Træf afgørelse</a:t>
            </a:r>
          </a:p>
        </p:txBody>
      </p:sp>
      <p:sp>
        <p:nvSpPr>
          <p:cNvPr id="25" name="Tekstfelt 24">
            <a:extLst>
              <a:ext uri="{FF2B5EF4-FFF2-40B4-BE49-F238E27FC236}">
                <a16:creationId xmlns:a16="http://schemas.microsoft.com/office/drawing/2014/main" id="{EBB0389F-5102-BF33-EEF5-E932A1D358D8}"/>
              </a:ext>
            </a:extLst>
          </p:cNvPr>
          <p:cNvSpPr txBox="1"/>
          <p:nvPr/>
        </p:nvSpPr>
        <p:spPr>
          <a:xfrm>
            <a:off x="468313" y="2685757"/>
            <a:ext cx="1314095" cy="119063"/>
          </a:xfrm>
          <a:prstGeom prst="rect">
            <a:avLst/>
          </a:prstGeom>
          <a:noFill/>
          <a:ln>
            <a:noFill/>
          </a:ln>
        </p:spPr>
        <p:txBody>
          <a:bodyPr wrap="square" rtlCol="0">
            <a:noAutofit/>
          </a:bodyPr>
          <a:lstStyle/>
          <a:p>
            <a:pPr algn="l">
              <a:spcAft>
                <a:spcPts val="300"/>
              </a:spcAft>
            </a:pPr>
            <a:r>
              <a:rPr lang="da-DK" sz="800" kern="0" dirty="0">
                <a:latin typeface="Neue Haas Grotesk Text Pro" panose="020B0504020202020204" pitchFamily="34" charset="77"/>
                <a:cs typeface="Arial"/>
              </a:rPr>
              <a:t>Tilføj ydelse</a:t>
            </a:r>
          </a:p>
        </p:txBody>
      </p:sp>
      <p:grpSp>
        <p:nvGrpSpPr>
          <p:cNvPr id="42" name="Gruppe 41">
            <a:extLst>
              <a:ext uri="{FF2B5EF4-FFF2-40B4-BE49-F238E27FC236}">
                <a16:creationId xmlns:a16="http://schemas.microsoft.com/office/drawing/2014/main" id="{19910715-75CD-1000-EAE4-27835F35D713}"/>
              </a:ext>
            </a:extLst>
          </p:cNvPr>
          <p:cNvGrpSpPr/>
          <p:nvPr/>
        </p:nvGrpSpPr>
        <p:grpSpPr>
          <a:xfrm>
            <a:off x="4937849" y="1373371"/>
            <a:ext cx="2051843" cy="2972788"/>
            <a:chOff x="4937849" y="1373371"/>
            <a:chExt cx="2051843" cy="2972788"/>
          </a:xfrm>
        </p:grpSpPr>
        <p:grpSp>
          <p:nvGrpSpPr>
            <p:cNvPr id="22" name="Gruppe 21">
              <a:extLst>
                <a:ext uri="{FF2B5EF4-FFF2-40B4-BE49-F238E27FC236}">
                  <a16:creationId xmlns:a16="http://schemas.microsoft.com/office/drawing/2014/main" id="{4CF02637-C24C-40B4-4416-F54A0DF7F40C}"/>
                </a:ext>
              </a:extLst>
            </p:cNvPr>
            <p:cNvGrpSpPr/>
            <p:nvPr/>
          </p:nvGrpSpPr>
          <p:grpSpPr>
            <a:xfrm>
              <a:off x="5010435" y="1419225"/>
              <a:ext cx="1979257" cy="2926934"/>
              <a:chOff x="5010435" y="1259153"/>
              <a:chExt cx="1979257" cy="2926934"/>
            </a:xfrm>
          </p:grpSpPr>
          <p:grpSp>
            <p:nvGrpSpPr>
              <p:cNvPr id="20" name="Gruppe 19">
                <a:extLst>
                  <a:ext uri="{FF2B5EF4-FFF2-40B4-BE49-F238E27FC236}">
                    <a16:creationId xmlns:a16="http://schemas.microsoft.com/office/drawing/2014/main" id="{4632BA93-E9E5-B3C5-6FB0-EF194F7944FD}"/>
                  </a:ext>
                </a:extLst>
              </p:cNvPr>
              <p:cNvGrpSpPr/>
              <p:nvPr/>
            </p:nvGrpSpPr>
            <p:grpSpPr>
              <a:xfrm>
                <a:off x="5010435" y="1979890"/>
                <a:ext cx="1979257" cy="2206197"/>
                <a:chOff x="4571999" y="1767940"/>
                <a:chExt cx="1979257" cy="2206197"/>
              </a:xfrm>
            </p:grpSpPr>
            <p:pic>
              <p:nvPicPr>
                <p:cNvPr id="12" name="Billede 11">
                  <a:extLst>
                    <a:ext uri="{FF2B5EF4-FFF2-40B4-BE49-F238E27FC236}">
                      <a16:creationId xmlns:a16="http://schemas.microsoft.com/office/drawing/2014/main" id="{273466A2-FB7F-95E0-83E8-67B74EF19F80}"/>
                    </a:ext>
                  </a:extLst>
                </p:cNvPr>
                <p:cNvPicPr>
                  <a:picLocks noChangeAspect="1"/>
                </p:cNvPicPr>
                <p:nvPr/>
              </p:nvPicPr>
              <p:blipFill>
                <a:blip r:embed="rId5"/>
                <a:stretch>
                  <a:fillRect/>
                </a:stretch>
              </p:blipFill>
              <p:spPr>
                <a:xfrm>
                  <a:off x="4572000" y="1767940"/>
                  <a:ext cx="1979256" cy="603585"/>
                </a:xfrm>
                <a:prstGeom prst="rect">
                  <a:avLst/>
                </a:prstGeom>
              </p:spPr>
            </p:pic>
            <p:pic>
              <p:nvPicPr>
                <p:cNvPr id="14" name="Billede 13">
                  <a:extLst>
                    <a:ext uri="{FF2B5EF4-FFF2-40B4-BE49-F238E27FC236}">
                      <a16:creationId xmlns:a16="http://schemas.microsoft.com/office/drawing/2014/main" id="{35167994-571F-6380-2DF8-996658DED01D}"/>
                    </a:ext>
                  </a:extLst>
                </p:cNvPr>
                <p:cNvPicPr>
                  <a:picLocks noChangeAspect="1"/>
                </p:cNvPicPr>
                <p:nvPr/>
              </p:nvPicPr>
              <p:blipFill>
                <a:blip r:embed="rId6"/>
                <a:stretch>
                  <a:fillRect/>
                </a:stretch>
              </p:blipFill>
              <p:spPr>
                <a:xfrm>
                  <a:off x="4571999" y="2302095"/>
                  <a:ext cx="1979256" cy="836021"/>
                </a:xfrm>
                <a:prstGeom prst="rect">
                  <a:avLst/>
                </a:prstGeom>
              </p:spPr>
            </p:pic>
            <p:pic>
              <p:nvPicPr>
                <p:cNvPr id="16" name="Billede 15">
                  <a:extLst>
                    <a:ext uri="{FF2B5EF4-FFF2-40B4-BE49-F238E27FC236}">
                      <a16:creationId xmlns:a16="http://schemas.microsoft.com/office/drawing/2014/main" id="{FFFC5163-3025-57E2-4642-CDB8182F48BA}"/>
                    </a:ext>
                  </a:extLst>
                </p:cNvPr>
                <p:cNvPicPr>
                  <a:picLocks noChangeAspect="1"/>
                </p:cNvPicPr>
                <p:nvPr/>
              </p:nvPicPr>
              <p:blipFill>
                <a:blip r:embed="rId7"/>
                <a:stretch>
                  <a:fillRect/>
                </a:stretch>
              </p:blipFill>
              <p:spPr>
                <a:xfrm>
                  <a:off x="4571999" y="3138116"/>
                  <a:ext cx="1979256" cy="568004"/>
                </a:xfrm>
                <a:prstGeom prst="rect">
                  <a:avLst/>
                </a:prstGeom>
              </p:spPr>
            </p:pic>
            <p:pic>
              <p:nvPicPr>
                <p:cNvPr id="18" name="Billede 17">
                  <a:extLst>
                    <a:ext uri="{FF2B5EF4-FFF2-40B4-BE49-F238E27FC236}">
                      <a16:creationId xmlns:a16="http://schemas.microsoft.com/office/drawing/2014/main" id="{CF0909C0-6D3A-D7A6-663F-0183EE1D1017}"/>
                    </a:ext>
                  </a:extLst>
                </p:cNvPr>
                <p:cNvPicPr>
                  <a:picLocks noChangeAspect="1"/>
                </p:cNvPicPr>
                <p:nvPr/>
              </p:nvPicPr>
              <p:blipFill>
                <a:blip r:embed="rId8"/>
                <a:stretch>
                  <a:fillRect/>
                </a:stretch>
              </p:blipFill>
              <p:spPr>
                <a:xfrm>
                  <a:off x="4571999" y="3698195"/>
                  <a:ext cx="1979257" cy="275942"/>
                </a:xfrm>
                <a:prstGeom prst="rect">
                  <a:avLst/>
                </a:prstGeom>
              </p:spPr>
            </p:pic>
          </p:grpSp>
          <p:pic>
            <p:nvPicPr>
              <p:cNvPr id="21" name="Billede 20">
                <a:extLst>
                  <a:ext uri="{FF2B5EF4-FFF2-40B4-BE49-F238E27FC236}">
                    <a16:creationId xmlns:a16="http://schemas.microsoft.com/office/drawing/2014/main" id="{EFB03B65-FB09-3D25-5990-8659A95071CE}"/>
                  </a:ext>
                </a:extLst>
              </p:cNvPr>
              <p:cNvPicPr>
                <a:picLocks noChangeAspect="1"/>
              </p:cNvPicPr>
              <p:nvPr/>
            </p:nvPicPr>
            <p:blipFill>
              <a:blip r:embed="rId2"/>
              <a:stretch>
                <a:fillRect/>
              </a:stretch>
            </p:blipFill>
            <p:spPr>
              <a:xfrm>
                <a:off x="5010436" y="1259153"/>
                <a:ext cx="1979256" cy="720737"/>
              </a:xfrm>
              <a:prstGeom prst="rect">
                <a:avLst/>
              </a:prstGeom>
            </p:spPr>
          </p:pic>
        </p:grpSp>
        <p:sp>
          <p:nvSpPr>
            <p:cNvPr id="26" name="Tekstfelt 25">
              <a:extLst>
                <a:ext uri="{FF2B5EF4-FFF2-40B4-BE49-F238E27FC236}">
                  <a16:creationId xmlns:a16="http://schemas.microsoft.com/office/drawing/2014/main" id="{846A736F-BB53-1B52-E2A5-3E87199ACF63}"/>
                </a:ext>
              </a:extLst>
            </p:cNvPr>
            <p:cNvSpPr txBox="1"/>
            <p:nvPr/>
          </p:nvSpPr>
          <p:spPr>
            <a:xfrm>
              <a:off x="4973798" y="1373371"/>
              <a:ext cx="1314095" cy="119063"/>
            </a:xfrm>
            <a:prstGeom prst="rect">
              <a:avLst/>
            </a:prstGeom>
            <a:noFill/>
            <a:ln>
              <a:noFill/>
            </a:ln>
          </p:spPr>
          <p:txBody>
            <a:bodyPr wrap="square" rtlCol="0">
              <a:noAutofit/>
            </a:bodyPr>
            <a:lstStyle/>
            <a:p>
              <a:pPr algn="l">
                <a:spcAft>
                  <a:spcPts val="300"/>
                </a:spcAft>
              </a:pPr>
              <a:r>
                <a:rPr lang="da-DK" sz="800" kern="0" dirty="0">
                  <a:latin typeface="Neue Haas Grotesk Text Pro" panose="020B0504020202020204" pitchFamily="34" charset="77"/>
                  <a:cs typeface="Arial"/>
                </a:rPr>
                <a:t>Angiv sagsoplysninger</a:t>
              </a:r>
            </a:p>
          </p:txBody>
        </p:sp>
        <p:sp>
          <p:nvSpPr>
            <p:cNvPr id="27" name="Tekstfelt 26">
              <a:extLst>
                <a:ext uri="{FF2B5EF4-FFF2-40B4-BE49-F238E27FC236}">
                  <a16:creationId xmlns:a16="http://schemas.microsoft.com/office/drawing/2014/main" id="{AA26B5F7-8DFD-3D4C-2060-E10781027377}"/>
                </a:ext>
              </a:extLst>
            </p:cNvPr>
            <p:cNvSpPr txBox="1"/>
            <p:nvPr/>
          </p:nvSpPr>
          <p:spPr>
            <a:xfrm>
              <a:off x="4953970" y="2094108"/>
              <a:ext cx="1314095" cy="119063"/>
            </a:xfrm>
            <a:prstGeom prst="rect">
              <a:avLst/>
            </a:prstGeom>
            <a:noFill/>
            <a:ln>
              <a:noFill/>
            </a:ln>
          </p:spPr>
          <p:txBody>
            <a:bodyPr wrap="square" rtlCol="0">
              <a:noAutofit/>
            </a:bodyPr>
            <a:lstStyle/>
            <a:p>
              <a:pPr algn="l">
                <a:spcAft>
                  <a:spcPts val="300"/>
                </a:spcAft>
              </a:pPr>
              <a:r>
                <a:rPr lang="da-DK" sz="800" kern="0" dirty="0">
                  <a:latin typeface="Neue Haas Grotesk Text Pro" panose="020B0504020202020204" pitchFamily="34" charset="77"/>
                  <a:cs typeface="Arial"/>
                </a:rPr>
                <a:t>Træf afgørelse</a:t>
              </a:r>
            </a:p>
          </p:txBody>
        </p:sp>
        <p:sp>
          <p:nvSpPr>
            <p:cNvPr id="28" name="Tekstfelt 27">
              <a:extLst>
                <a:ext uri="{FF2B5EF4-FFF2-40B4-BE49-F238E27FC236}">
                  <a16:creationId xmlns:a16="http://schemas.microsoft.com/office/drawing/2014/main" id="{48A7AD07-62FA-2C99-D903-4CDBC57B32AF}"/>
                </a:ext>
              </a:extLst>
            </p:cNvPr>
            <p:cNvSpPr txBox="1"/>
            <p:nvPr/>
          </p:nvSpPr>
          <p:spPr>
            <a:xfrm>
              <a:off x="4973797" y="4010685"/>
              <a:ext cx="1314095" cy="119063"/>
            </a:xfrm>
            <a:prstGeom prst="rect">
              <a:avLst/>
            </a:prstGeom>
            <a:noFill/>
            <a:ln>
              <a:noFill/>
            </a:ln>
          </p:spPr>
          <p:txBody>
            <a:bodyPr wrap="square" rtlCol="0">
              <a:noAutofit/>
            </a:bodyPr>
            <a:lstStyle/>
            <a:p>
              <a:pPr algn="l">
                <a:spcAft>
                  <a:spcPts val="300"/>
                </a:spcAft>
              </a:pPr>
              <a:r>
                <a:rPr lang="da-DK" sz="800" kern="0" dirty="0">
                  <a:latin typeface="Neue Haas Grotesk Text Pro" panose="020B0504020202020204" pitchFamily="34" charset="77"/>
                  <a:cs typeface="Arial"/>
                </a:rPr>
                <a:t>Tilføj ydelse</a:t>
              </a:r>
            </a:p>
          </p:txBody>
        </p:sp>
        <p:sp>
          <p:nvSpPr>
            <p:cNvPr id="29" name="Tekstfelt 28">
              <a:extLst>
                <a:ext uri="{FF2B5EF4-FFF2-40B4-BE49-F238E27FC236}">
                  <a16:creationId xmlns:a16="http://schemas.microsoft.com/office/drawing/2014/main" id="{7EEED2E7-BE79-3AD5-7CF5-E959C4C1F3A6}"/>
                </a:ext>
              </a:extLst>
            </p:cNvPr>
            <p:cNvSpPr txBox="1"/>
            <p:nvPr/>
          </p:nvSpPr>
          <p:spPr>
            <a:xfrm>
              <a:off x="4953969" y="2626945"/>
              <a:ext cx="1314095" cy="119063"/>
            </a:xfrm>
            <a:prstGeom prst="rect">
              <a:avLst/>
            </a:prstGeom>
            <a:noFill/>
            <a:ln>
              <a:noFill/>
            </a:ln>
          </p:spPr>
          <p:txBody>
            <a:bodyPr wrap="square" rtlCol="0">
              <a:noAutofit/>
            </a:bodyPr>
            <a:lstStyle/>
            <a:p>
              <a:pPr algn="l">
                <a:spcAft>
                  <a:spcPts val="300"/>
                </a:spcAft>
              </a:pPr>
              <a:r>
                <a:rPr lang="da-DK" sz="800" kern="0" dirty="0">
                  <a:latin typeface="Neue Haas Grotesk Text Pro" panose="020B0504020202020204" pitchFamily="34" charset="77"/>
                  <a:cs typeface="Arial"/>
                </a:rPr>
                <a:t>Angiv faglig vurdering</a:t>
              </a:r>
            </a:p>
          </p:txBody>
        </p:sp>
        <p:sp>
          <p:nvSpPr>
            <p:cNvPr id="38" name="Tekstfelt 37">
              <a:extLst>
                <a:ext uri="{FF2B5EF4-FFF2-40B4-BE49-F238E27FC236}">
                  <a16:creationId xmlns:a16="http://schemas.microsoft.com/office/drawing/2014/main" id="{7645AA11-4F69-4CD2-8C6B-ED1FDC2EB0C0}"/>
                </a:ext>
              </a:extLst>
            </p:cNvPr>
            <p:cNvSpPr txBox="1"/>
            <p:nvPr/>
          </p:nvSpPr>
          <p:spPr>
            <a:xfrm>
              <a:off x="4937849" y="3456731"/>
              <a:ext cx="1314095" cy="119063"/>
            </a:xfrm>
            <a:prstGeom prst="rect">
              <a:avLst/>
            </a:prstGeom>
            <a:noFill/>
            <a:ln>
              <a:noFill/>
            </a:ln>
          </p:spPr>
          <p:txBody>
            <a:bodyPr wrap="square" rtlCol="0">
              <a:noAutofit/>
            </a:bodyPr>
            <a:lstStyle/>
            <a:p>
              <a:pPr algn="l">
                <a:spcAft>
                  <a:spcPts val="300"/>
                </a:spcAft>
              </a:pPr>
              <a:r>
                <a:rPr lang="da-DK" sz="800" kern="0" dirty="0">
                  <a:latin typeface="Neue Haas Grotesk Text Pro" panose="020B0504020202020204" pitchFamily="34" charset="77"/>
                  <a:cs typeface="Arial"/>
                </a:rPr>
                <a:t>Vurder berettigelse</a:t>
              </a:r>
            </a:p>
          </p:txBody>
        </p:sp>
      </p:grpSp>
      <p:cxnSp>
        <p:nvCxnSpPr>
          <p:cNvPr id="40" name="Lige pilforbindelse 39">
            <a:extLst>
              <a:ext uri="{FF2B5EF4-FFF2-40B4-BE49-F238E27FC236}">
                <a16:creationId xmlns:a16="http://schemas.microsoft.com/office/drawing/2014/main" id="{4BEA4B45-2C4F-2557-513E-97016405C774}"/>
              </a:ext>
            </a:extLst>
          </p:cNvPr>
          <p:cNvCxnSpPr>
            <a:cxnSpLocks/>
          </p:cNvCxnSpPr>
          <p:nvPr/>
        </p:nvCxnSpPr>
        <p:spPr bwMode="auto">
          <a:xfrm flipH="1" flipV="1">
            <a:off x="2184476" y="2550745"/>
            <a:ext cx="2947879" cy="465183"/>
          </a:xfrm>
          <a:prstGeom prst="straightConnector1">
            <a:avLst/>
          </a:prstGeom>
          <a:noFill/>
          <a:ln w="28575" algn="ctr">
            <a:solidFill>
              <a:schemeClr val="tx1"/>
            </a:solidFill>
            <a:prstDash val="solid"/>
            <a:round/>
            <a:headEnd type="triangle" w="med" len="med"/>
            <a:tailEnd type="none"/>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497378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5A794-B7F5-AB6B-4D54-15FEDEA640E1}"/>
              </a:ext>
            </a:extLst>
          </p:cNvPr>
          <p:cNvSpPr>
            <a:spLocks noGrp="1"/>
          </p:cNvSpPr>
          <p:nvPr>
            <p:ph type="title"/>
          </p:nvPr>
        </p:nvSpPr>
        <p:spPr/>
        <p:txBody>
          <a:bodyPr/>
          <a:lstStyle/>
          <a:p>
            <a:r>
              <a:rPr lang="da-DK" dirty="0"/>
              <a:t>Ny placering i flowet #2</a:t>
            </a:r>
            <a:br>
              <a:rPr lang="da-DK" dirty="0"/>
            </a:br>
            <a:r>
              <a:rPr lang="da-DK" dirty="0"/>
              <a:t>Bevillingsdatoer</a:t>
            </a:r>
          </a:p>
        </p:txBody>
      </p:sp>
      <p:sp>
        <p:nvSpPr>
          <p:cNvPr id="3" name="Pladsholder til tekst 2">
            <a:extLst>
              <a:ext uri="{FF2B5EF4-FFF2-40B4-BE49-F238E27FC236}">
                <a16:creationId xmlns:a16="http://schemas.microsoft.com/office/drawing/2014/main" id="{BB35ABA7-44EE-A3FA-77B8-C15178F756F4}"/>
              </a:ext>
            </a:extLst>
          </p:cNvPr>
          <p:cNvSpPr>
            <a:spLocks noGrp="1"/>
          </p:cNvSpPr>
          <p:nvPr>
            <p:ph type="body" sz="quarter" idx="10"/>
          </p:nvPr>
        </p:nvSpPr>
        <p:spPr>
          <a:xfrm>
            <a:off x="468313" y="1419225"/>
            <a:ext cx="6374447" cy="3168650"/>
          </a:xfrm>
        </p:spPr>
        <p:txBody>
          <a:bodyPr/>
          <a:lstStyle/>
          <a:p>
            <a:r>
              <a:rPr lang="da-DK" dirty="0"/>
              <a:t>Vær opmærksom på, at bevillingsperioden kan angives to gange i flowet.</a:t>
            </a:r>
          </a:p>
          <a:p>
            <a:pPr marL="342900" indent="-342900">
              <a:buAutoNum type="arabicPeriod"/>
            </a:pPr>
            <a:r>
              <a:rPr lang="da-DK" dirty="0"/>
              <a:t>I ”</a:t>
            </a:r>
            <a:r>
              <a:rPr lang="da-DK" b="1" dirty="0"/>
              <a:t>Angiv sagsoplysninger</a:t>
            </a:r>
            <a:r>
              <a:rPr lang="da-DK" dirty="0"/>
              <a:t>” hvormed KP får oplysninger om hvilken periode at bevillingskriterierne skal være opfyldt. Default er nu uden slutdato.</a:t>
            </a:r>
            <a:br>
              <a:rPr lang="da-DK" dirty="0"/>
            </a:br>
            <a:endParaRPr lang="da-DK" dirty="0"/>
          </a:p>
          <a:p>
            <a:pPr marL="342900" indent="-342900">
              <a:buAutoNum type="arabicPeriod"/>
            </a:pPr>
            <a:r>
              <a:rPr lang="da-DK" dirty="0"/>
              <a:t>Igen i ”</a:t>
            </a:r>
            <a:r>
              <a:rPr lang="da-DK" b="1" dirty="0"/>
              <a:t>Angiv faglig vurdering</a:t>
            </a:r>
            <a:r>
              <a:rPr lang="da-DK" dirty="0"/>
              <a:t>”, da overslag fra fodbehandleren kan ændre behandlingsvarigheden. Ved ”Ikke afgrænset” er der ingen slutdato, ved ”Periode” anvendes i udgangspunktet 1 år (kan indstilles).</a:t>
            </a:r>
          </a:p>
          <a:p>
            <a:pPr marL="0" indent="0">
              <a:buNone/>
            </a:pPr>
            <a:r>
              <a:rPr lang="da-DK" dirty="0"/>
              <a:t>Bevillingsstartdatoen bliver automatisk overført, så den vil normalt kun skulle udfyldes én gang.</a:t>
            </a:r>
          </a:p>
        </p:txBody>
      </p:sp>
      <p:sp>
        <p:nvSpPr>
          <p:cNvPr id="4" name="Pladsholder til tekst 3">
            <a:extLst>
              <a:ext uri="{FF2B5EF4-FFF2-40B4-BE49-F238E27FC236}">
                <a16:creationId xmlns:a16="http://schemas.microsoft.com/office/drawing/2014/main" id="{77201F98-19BC-529F-EF44-5D283810DFDE}"/>
              </a:ext>
            </a:extLst>
          </p:cNvPr>
          <p:cNvSpPr>
            <a:spLocks noGrp="1"/>
          </p:cNvSpPr>
          <p:nvPr>
            <p:ph type="body" sz="quarter" idx="11"/>
          </p:nvPr>
        </p:nvSpPr>
        <p:spPr/>
        <p:txBody>
          <a:bodyPr/>
          <a:lstStyle/>
          <a:p>
            <a:r>
              <a:rPr lang="da-DK" dirty="0"/>
              <a:t>Fodbehandling</a:t>
            </a:r>
          </a:p>
        </p:txBody>
      </p:sp>
      <p:grpSp>
        <p:nvGrpSpPr>
          <p:cNvPr id="5" name="Gruppe 4">
            <a:extLst>
              <a:ext uri="{FF2B5EF4-FFF2-40B4-BE49-F238E27FC236}">
                <a16:creationId xmlns:a16="http://schemas.microsoft.com/office/drawing/2014/main" id="{B9D6C6BD-51C8-058A-ED98-34DAD5BED80C}"/>
              </a:ext>
            </a:extLst>
          </p:cNvPr>
          <p:cNvGrpSpPr/>
          <p:nvPr/>
        </p:nvGrpSpPr>
        <p:grpSpPr>
          <a:xfrm>
            <a:off x="6896189" y="1203598"/>
            <a:ext cx="2051843" cy="2972788"/>
            <a:chOff x="4937849" y="1373371"/>
            <a:chExt cx="2051843" cy="2972788"/>
          </a:xfrm>
        </p:grpSpPr>
        <p:grpSp>
          <p:nvGrpSpPr>
            <p:cNvPr id="6" name="Gruppe 5">
              <a:extLst>
                <a:ext uri="{FF2B5EF4-FFF2-40B4-BE49-F238E27FC236}">
                  <a16:creationId xmlns:a16="http://schemas.microsoft.com/office/drawing/2014/main" id="{47F36DEB-CFFF-671D-92E5-035D74641E92}"/>
                </a:ext>
              </a:extLst>
            </p:cNvPr>
            <p:cNvGrpSpPr/>
            <p:nvPr/>
          </p:nvGrpSpPr>
          <p:grpSpPr>
            <a:xfrm>
              <a:off x="5010435" y="1419225"/>
              <a:ext cx="1979257" cy="2926934"/>
              <a:chOff x="5010435" y="1259153"/>
              <a:chExt cx="1979257" cy="2926934"/>
            </a:xfrm>
          </p:grpSpPr>
          <p:grpSp>
            <p:nvGrpSpPr>
              <p:cNvPr id="12" name="Gruppe 11">
                <a:extLst>
                  <a:ext uri="{FF2B5EF4-FFF2-40B4-BE49-F238E27FC236}">
                    <a16:creationId xmlns:a16="http://schemas.microsoft.com/office/drawing/2014/main" id="{F6E2B7C9-CAD5-4AF9-3696-6FB8A0D0C651}"/>
                  </a:ext>
                </a:extLst>
              </p:cNvPr>
              <p:cNvGrpSpPr/>
              <p:nvPr/>
            </p:nvGrpSpPr>
            <p:grpSpPr>
              <a:xfrm>
                <a:off x="5010435" y="1979890"/>
                <a:ext cx="1979257" cy="2206197"/>
                <a:chOff x="4571999" y="1767940"/>
                <a:chExt cx="1979257" cy="2206197"/>
              </a:xfrm>
            </p:grpSpPr>
            <p:pic>
              <p:nvPicPr>
                <p:cNvPr id="14" name="Billede 13">
                  <a:extLst>
                    <a:ext uri="{FF2B5EF4-FFF2-40B4-BE49-F238E27FC236}">
                      <a16:creationId xmlns:a16="http://schemas.microsoft.com/office/drawing/2014/main" id="{449A92FC-1410-8902-2999-E62CF2FB0AEE}"/>
                    </a:ext>
                  </a:extLst>
                </p:cNvPr>
                <p:cNvPicPr>
                  <a:picLocks noChangeAspect="1"/>
                </p:cNvPicPr>
                <p:nvPr/>
              </p:nvPicPr>
              <p:blipFill>
                <a:blip r:embed="rId2"/>
                <a:stretch>
                  <a:fillRect/>
                </a:stretch>
              </p:blipFill>
              <p:spPr>
                <a:xfrm>
                  <a:off x="4572000" y="1767940"/>
                  <a:ext cx="1979256" cy="603585"/>
                </a:xfrm>
                <a:prstGeom prst="rect">
                  <a:avLst/>
                </a:prstGeom>
              </p:spPr>
            </p:pic>
            <p:pic>
              <p:nvPicPr>
                <p:cNvPr id="15" name="Billede 14">
                  <a:extLst>
                    <a:ext uri="{FF2B5EF4-FFF2-40B4-BE49-F238E27FC236}">
                      <a16:creationId xmlns:a16="http://schemas.microsoft.com/office/drawing/2014/main" id="{F8F0C733-0C4A-18DD-A73D-AFA83695D813}"/>
                    </a:ext>
                  </a:extLst>
                </p:cNvPr>
                <p:cNvPicPr>
                  <a:picLocks noChangeAspect="1"/>
                </p:cNvPicPr>
                <p:nvPr/>
              </p:nvPicPr>
              <p:blipFill>
                <a:blip r:embed="rId3"/>
                <a:stretch>
                  <a:fillRect/>
                </a:stretch>
              </p:blipFill>
              <p:spPr>
                <a:xfrm>
                  <a:off x="4571999" y="2302095"/>
                  <a:ext cx="1979256" cy="836021"/>
                </a:xfrm>
                <a:prstGeom prst="rect">
                  <a:avLst/>
                </a:prstGeom>
              </p:spPr>
            </p:pic>
            <p:pic>
              <p:nvPicPr>
                <p:cNvPr id="16" name="Billede 15">
                  <a:extLst>
                    <a:ext uri="{FF2B5EF4-FFF2-40B4-BE49-F238E27FC236}">
                      <a16:creationId xmlns:a16="http://schemas.microsoft.com/office/drawing/2014/main" id="{241D0B9F-FECF-83DB-BEF2-CDBA0B1B1781}"/>
                    </a:ext>
                  </a:extLst>
                </p:cNvPr>
                <p:cNvPicPr>
                  <a:picLocks noChangeAspect="1"/>
                </p:cNvPicPr>
                <p:nvPr/>
              </p:nvPicPr>
              <p:blipFill>
                <a:blip r:embed="rId4"/>
                <a:stretch>
                  <a:fillRect/>
                </a:stretch>
              </p:blipFill>
              <p:spPr>
                <a:xfrm>
                  <a:off x="4571999" y="3138116"/>
                  <a:ext cx="1979256" cy="568004"/>
                </a:xfrm>
                <a:prstGeom prst="rect">
                  <a:avLst/>
                </a:prstGeom>
              </p:spPr>
            </p:pic>
            <p:pic>
              <p:nvPicPr>
                <p:cNvPr id="17" name="Billede 16">
                  <a:extLst>
                    <a:ext uri="{FF2B5EF4-FFF2-40B4-BE49-F238E27FC236}">
                      <a16:creationId xmlns:a16="http://schemas.microsoft.com/office/drawing/2014/main" id="{9216AA5B-3C70-9793-6D3F-1C0464387DE7}"/>
                    </a:ext>
                  </a:extLst>
                </p:cNvPr>
                <p:cNvPicPr>
                  <a:picLocks noChangeAspect="1"/>
                </p:cNvPicPr>
                <p:nvPr/>
              </p:nvPicPr>
              <p:blipFill>
                <a:blip r:embed="rId5"/>
                <a:stretch>
                  <a:fillRect/>
                </a:stretch>
              </p:blipFill>
              <p:spPr>
                <a:xfrm>
                  <a:off x="4571999" y="3698195"/>
                  <a:ext cx="1979257" cy="275942"/>
                </a:xfrm>
                <a:prstGeom prst="rect">
                  <a:avLst/>
                </a:prstGeom>
              </p:spPr>
            </p:pic>
          </p:grpSp>
          <p:pic>
            <p:nvPicPr>
              <p:cNvPr id="13" name="Billede 12">
                <a:extLst>
                  <a:ext uri="{FF2B5EF4-FFF2-40B4-BE49-F238E27FC236}">
                    <a16:creationId xmlns:a16="http://schemas.microsoft.com/office/drawing/2014/main" id="{2C513694-657F-05AD-3B2F-F6C51B23D346}"/>
                  </a:ext>
                </a:extLst>
              </p:cNvPr>
              <p:cNvPicPr>
                <a:picLocks noChangeAspect="1"/>
              </p:cNvPicPr>
              <p:nvPr/>
            </p:nvPicPr>
            <p:blipFill>
              <a:blip r:embed="rId6"/>
              <a:stretch>
                <a:fillRect/>
              </a:stretch>
            </p:blipFill>
            <p:spPr>
              <a:xfrm>
                <a:off x="5010436" y="1259153"/>
                <a:ext cx="1979256" cy="720737"/>
              </a:xfrm>
              <a:prstGeom prst="rect">
                <a:avLst/>
              </a:prstGeom>
            </p:spPr>
          </p:pic>
        </p:grpSp>
        <p:sp>
          <p:nvSpPr>
            <p:cNvPr id="7" name="Tekstfelt 6">
              <a:extLst>
                <a:ext uri="{FF2B5EF4-FFF2-40B4-BE49-F238E27FC236}">
                  <a16:creationId xmlns:a16="http://schemas.microsoft.com/office/drawing/2014/main" id="{4AE19FA0-9AC3-E680-8769-220B801BD036}"/>
                </a:ext>
              </a:extLst>
            </p:cNvPr>
            <p:cNvSpPr txBox="1"/>
            <p:nvPr/>
          </p:nvSpPr>
          <p:spPr>
            <a:xfrm>
              <a:off x="4973798" y="1373371"/>
              <a:ext cx="1314095" cy="119063"/>
            </a:xfrm>
            <a:prstGeom prst="rect">
              <a:avLst/>
            </a:prstGeom>
            <a:noFill/>
            <a:ln>
              <a:noFill/>
            </a:ln>
          </p:spPr>
          <p:txBody>
            <a:bodyPr wrap="square" rtlCol="0">
              <a:noAutofit/>
            </a:bodyPr>
            <a:lstStyle/>
            <a:p>
              <a:pPr algn="l">
                <a:spcAft>
                  <a:spcPts val="300"/>
                </a:spcAft>
              </a:pPr>
              <a:r>
                <a:rPr lang="da-DK" sz="800" kern="0" dirty="0">
                  <a:latin typeface="Neue Haas Grotesk Text Pro" panose="020B0504020202020204" pitchFamily="34" charset="77"/>
                  <a:cs typeface="Arial"/>
                </a:rPr>
                <a:t>Angiv sagsoplysninger</a:t>
              </a:r>
            </a:p>
          </p:txBody>
        </p:sp>
        <p:sp>
          <p:nvSpPr>
            <p:cNvPr id="8" name="Tekstfelt 7">
              <a:extLst>
                <a:ext uri="{FF2B5EF4-FFF2-40B4-BE49-F238E27FC236}">
                  <a16:creationId xmlns:a16="http://schemas.microsoft.com/office/drawing/2014/main" id="{6FBA7BA5-ED99-5CA8-8270-4F1D5089148B}"/>
                </a:ext>
              </a:extLst>
            </p:cNvPr>
            <p:cNvSpPr txBox="1"/>
            <p:nvPr/>
          </p:nvSpPr>
          <p:spPr>
            <a:xfrm>
              <a:off x="4953970" y="2094108"/>
              <a:ext cx="1314095" cy="119063"/>
            </a:xfrm>
            <a:prstGeom prst="rect">
              <a:avLst/>
            </a:prstGeom>
            <a:noFill/>
            <a:ln>
              <a:noFill/>
            </a:ln>
          </p:spPr>
          <p:txBody>
            <a:bodyPr wrap="square" rtlCol="0">
              <a:noAutofit/>
            </a:bodyPr>
            <a:lstStyle/>
            <a:p>
              <a:pPr algn="l">
                <a:spcAft>
                  <a:spcPts val="300"/>
                </a:spcAft>
              </a:pPr>
              <a:r>
                <a:rPr lang="da-DK" sz="800" kern="0" dirty="0">
                  <a:latin typeface="Neue Haas Grotesk Text Pro" panose="020B0504020202020204" pitchFamily="34" charset="77"/>
                  <a:cs typeface="Arial"/>
                </a:rPr>
                <a:t>Træf afgørelse</a:t>
              </a:r>
            </a:p>
          </p:txBody>
        </p:sp>
        <p:sp>
          <p:nvSpPr>
            <p:cNvPr id="9" name="Tekstfelt 8">
              <a:extLst>
                <a:ext uri="{FF2B5EF4-FFF2-40B4-BE49-F238E27FC236}">
                  <a16:creationId xmlns:a16="http://schemas.microsoft.com/office/drawing/2014/main" id="{065427E9-0BA2-280E-54D3-416BB9E2754C}"/>
                </a:ext>
              </a:extLst>
            </p:cNvPr>
            <p:cNvSpPr txBox="1"/>
            <p:nvPr/>
          </p:nvSpPr>
          <p:spPr>
            <a:xfrm>
              <a:off x="4973797" y="4010685"/>
              <a:ext cx="1314095" cy="119063"/>
            </a:xfrm>
            <a:prstGeom prst="rect">
              <a:avLst/>
            </a:prstGeom>
            <a:noFill/>
            <a:ln>
              <a:noFill/>
            </a:ln>
          </p:spPr>
          <p:txBody>
            <a:bodyPr wrap="square" rtlCol="0">
              <a:noAutofit/>
            </a:bodyPr>
            <a:lstStyle/>
            <a:p>
              <a:pPr algn="l">
                <a:spcAft>
                  <a:spcPts val="300"/>
                </a:spcAft>
              </a:pPr>
              <a:r>
                <a:rPr lang="da-DK" sz="800" kern="0" dirty="0">
                  <a:latin typeface="Neue Haas Grotesk Text Pro" panose="020B0504020202020204" pitchFamily="34" charset="77"/>
                  <a:cs typeface="Arial"/>
                </a:rPr>
                <a:t>Tilføj ydelse</a:t>
              </a:r>
            </a:p>
          </p:txBody>
        </p:sp>
        <p:sp>
          <p:nvSpPr>
            <p:cNvPr id="10" name="Tekstfelt 9">
              <a:extLst>
                <a:ext uri="{FF2B5EF4-FFF2-40B4-BE49-F238E27FC236}">
                  <a16:creationId xmlns:a16="http://schemas.microsoft.com/office/drawing/2014/main" id="{DACA0532-6643-7DDF-0325-CA7BE4D62B45}"/>
                </a:ext>
              </a:extLst>
            </p:cNvPr>
            <p:cNvSpPr txBox="1"/>
            <p:nvPr/>
          </p:nvSpPr>
          <p:spPr>
            <a:xfrm>
              <a:off x="4953969" y="2626945"/>
              <a:ext cx="1314095" cy="119063"/>
            </a:xfrm>
            <a:prstGeom prst="rect">
              <a:avLst/>
            </a:prstGeom>
            <a:noFill/>
            <a:ln>
              <a:noFill/>
            </a:ln>
          </p:spPr>
          <p:txBody>
            <a:bodyPr wrap="square" rtlCol="0">
              <a:noAutofit/>
            </a:bodyPr>
            <a:lstStyle/>
            <a:p>
              <a:pPr algn="l">
                <a:spcAft>
                  <a:spcPts val="300"/>
                </a:spcAft>
              </a:pPr>
              <a:r>
                <a:rPr lang="da-DK" sz="800" kern="0" dirty="0">
                  <a:latin typeface="Neue Haas Grotesk Text Pro" panose="020B0504020202020204" pitchFamily="34" charset="77"/>
                  <a:cs typeface="Arial"/>
                </a:rPr>
                <a:t>Angiv faglig vurdering</a:t>
              </a:r>
            </a:p>
          </p:txBody>
        </p:sp>
        <p:sp>
          <p:nvSpPr>
            <p:cNvPr id="11" name="Tekstfelt 10">
              <a:extLst>
                <a:ext uri="{FF2B5EF4-FFF2-40B4-BE49-F238E27FC236}">
                  <a16:creationId xmlns:a16="http://schemas.microsoft.com/office/drawing/2014/main" id="{4D88ED43-2FDF-104B-4C86-86E580D7A605}"/>
                </a:ext>
              </a:extLst>
            </p:cNvPr>
            <p:cNvSpPr txBox="1"/>
            <p:nvPr/>
          </p:nvSpPr>
          <p:spPr>
            <a:xfrm>
              <a:off x="4937849" y="3456731"/>
              <a:ext cx="1314095" cy="119063"/>
            </a:xfrm>
            <a:prstGeom prst="rect">
              <a:avLst/>
            </a:prstGeom>
            <a:noFill/>
            <a:ln>
              <a:noFill/>
            </a:ln>
          </p:spPr>
          <p:txBody>
            <a:bodyPr wrap="square" rtlCol="0">
              <a:noAutofit/>
            </a:bodyPr>
            <a:lstStyle/>
            <a:p>
              <a:pPr algn="l">
                <a:spcAft>
                  <a:spcPts val="300"/>
                </a:spcAft>
              </a:pPr>
              <a:r>
                <a:rPr lang="da-DK" sz="800" kern="0" dirty="0">
                  <a:latin typeface="Neue Haas Grotesk Text Pro" panose="020B0504020202020204" pitchFamily="34" charset="77"/>
                  <a:cs typeface="Arial"/>
                </a:rPr>
                <a:t>Vurder berettigelse</a:t>
              </a:r>
            </a:p>
          </p:txBody>
        </p:sp>
      </p:grpSp>
      <p:sp>
        <p:nvSpPr>
          <p:cNvPr id="18" name="Tekstfelt 17">
            <a:extLst>
              <a:ext uri="{FF2B5EF4-FFF2-40B4-BE49-F238E27FC236}">
                <a16:creationId xmlns:a16="http://schemas.microsoft.com/office/drawing/2014/main" id="{0D6E3926-BFFC-A014-1B25-BC5EB2D2EB15}"/>
              </a:ext>
            </a:extLst>
          </p:cNvPr>
          <p:cNvSpPr txBox="1"/>
          <p:nvPr/>
        </p:nvSpPr>
        <p:spPr>
          <a:xfrm>
            <a:off x="6770183" y="1715974"/>
            <a:ext cx="266631" cy="227511"/>
          </a:xfrm>
          <a:prstGeom prst="rect">
            <a:avLst/>
          </a:prstGeom>
          <a:noFill/>
          <a:ln>
            <a:noFill/>
          </a:ln>
        </p:spPr>
        <p:txBody>
          <a:bodyPr wrap="square" rtlCol="0">
            <a:noAutofit/>
          </a:bodyPr>
          <a:lstStyle/>
          <a:p>
            <a:pPr algn="l">
              <a:spcAft>
                <a:spcPts val="300"/>
              </a:spcAft>
            </a:pPr>
            <a:r>
              <a:rPr lang="da-DK" sz="1000" kern="0" dirty="0">
                <a:solidFill>
                  <a:srgbClr val="FF0000"/>
                </a:solidFill>
                <a:latin typeface="Neue Haas Grotesk Text Pro" panose="020B0504020202020204" pitchFamily="34" charset="77"/>
                <a:cs typeface="Arial"/>
              </a:rPr>
              <a:t>1.</a:t>
            </a:r>
          </a:p>
        </p:txBody>
      </p:sp>
      <p:sp>
        <p:nvSpPr>
          <p:cNvPr id="19" name="Tekstfelt 18">
            <a:extLst>
              <a:ext uri="{FF2B5EF4-FFF2-40B4-BE49-F238E27FC236}">
                <a16:creationId xmlns:a16="http://schemas.microsoft.com/office/drawing/2014/main" id="{43B7D3B8-D76B-8353-758B-98588642F058}"/>
              </a:ext>
            </a:extLst>
          </p:cNvPr>
          <p:cNvSpPr txBox="1"/>
          <p:nvPr/>
        </p:nvSpPr>
        <p:spPr>
          <a:xfrm>
            <a:off x="6755252" y="3083088"/>
            <a:ext cx="384688" cy="227511"/>
          </a:xfrm>
          <a:prstGeom prst="rect">
            <a:avLst/>
          </a:prstGeom>
          <a:noFill/>
          <a:ln>
            <a:noFill/>
          </a:ln>
        </p:spPr>
        <p:txBody>
          <a:bodyPr wrap="square" rtlCol="0">
            <a:noAutofit/>
          </a:bodyPr>
          <a:lstStyle/>
          <a:p>
            <a:pPr algn="l">
              <a:spcAft>
                <a:spcPts val="300"/>
              </a:spcAft>
            </a:pPr>
            <a:r>
              <a:rPr lang="da-DK" sz="1000" kern="0" dirty="0">
                <a:solidFill>
                  <a:srgbClr val="FF0000"/>
                </a:solidFill>
                <a:latin typeface="Neue Haas Grotesk Text Pro" panose="020B0504020202020204" pitchFamily="34" charset="77"/>
                <a:cs typeface="Arial"/>
              </a:rPr>
              <a:t>2.</a:t>
            </a:r>
          </a:p>
        </p:txBody>
      </p:sp>
    </p:spTree>
    <p:extLst>
      <p:ext uri="{BB962C8B-B14F-4D97-AF65-F5344CB8AC3E}">
        <p14:creationId xmlns:p14="http://schemas.microsoft.com/office/powerpoint/2010/main" val="774774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el 23">
            <a:extLst>
              <a:ext uri="{FF2B5EF4-FFF2-40B4-BE49-F238E27FC236}">
                <a16:creationId xmlns:a16="http://schemas.microsoft.com/office/drawing/2014/main" id="{E5C04775-35E7-841E-5338-F074E6D093B3}"/>
              </a:ext>
            </a:extLst>
          </p:cNvPr>
          <p:cNvGraphicFramePr>
            <a:graphicFrameLocks noGrp="1"/>
          </p:cNvGraphicFramePr>
          <p:nvPr/>
        </p:nvGraphicFramePr>
        <p:xfrm>
          <a:off x="292693" y="2151892"/>
          <a:ext cx="8318266" cy="2946276"/>
        </p:xfrm>
        <a:graphic>
          <a:graphicData uri="http://schemas.openxmlformats.org/drawingml/2006/table">
            <a:tbl>
              <a:tblPr firstRow="1" bandRow="1">
                <a:tableStyleId>{7E9639D4-E3E2-4D34-9284-5A2195B3D0D7}</a:tableStyleId>
              </a:tblPr>
              <a:tblGrid>
                <a:gridCol w="4159133">
                  <a:extLst>
                    <a:ext uri="{9D8B030D-6E8A-4147-A177-3AD203B41FA5}">
                      <a16:colId xmlns:a16="http://schemas.microsoft.com/office/drawing/2014/main" val="4197334219"/>
                    </a:ext>
                  </a:extLst>
                </a:gridCol>
                <a:gridCol w="4159133">
                  <a:extLst>
                    <a:ext uri="{9D8B030D-6E8A-4147-A177-3AD203B41FA5}">
                      <a16:colId xmlns:a16="http://schemas.microsoft.com/office/drawing/2014/main" val="2044036783"/>
                    </a:ext>
                  </a:extLst>
                </a:gridCol>
              </a:tblGrid>
              <a:tr h="355088">
                <a:tc>
                  <a:txBody>
                    <a:bodyPr/>
                    <a:lstStyle/>
                    <a:p>
                      <a:r>
                        <a:rPr lang="da-DK" dirty="0"/>
                        <a:t>Bevilling</a:t>
                      </a:r>
                    </a:p>
                  </a:txBody>
                  <a:tcPr/>
                </a:tc>
                <a:tc>
                  <a:txBody>
                    <a:bodyPr/>
                    <a:lstStyle/>
                    <a:p>
                      <a:r>
                        <a:rPr lang="da-DK" dirty="0"/>
                        <a:t>Bevillingsbrev</a:t>
                      </a:r>
                    </a:p>
                  </a:txBody>
                  <a:tcPr/>
                </a:tc>
                <a:extLst>
                  <a:ext uri="{0D108BD9-81ED-4DB2-BD59-A6C34878D82A}">
                    <a16:rowId xmlns:a16="http://schemas.microsoft.com/office/drawing/2014/main" val="3076290465"/>
                  </a:ext>
                </a:extLst>
              </a:tr>
              <a:tr h="1290258">
                <a:tc>
                  <a:txBody>
                    <a:bodyPr/>
                    <a:lstStyle/>
                    <a:p>
                      <a:endParaRPr lang="da-DK" dirty="0"/>
                    </a:p>
                  </a:txBody>
                  <a:tcPr/>
                </a:tc>
                <a:tc>
                  <a:txBody>
                    <a:bodyPr/>
                    <a:lstStyle/>
                    <a:p>
                      <a:endParaRPr lang="da-DK" dirty="0"/>
                    </a:p>
                  </a:txBody>
                  <a:tcPr/>
                </a:tc>
                <a:extLst>
                  <a:ext uri="{0D108BD9-81ED-4DB2-BD59-A6C34878D82A}">
                    <a16:rowId xmlns:a16="http://schemas.microsoft.com/office/drawing/2014/main" val="2155873510"/>
                  </a:ext>
                </a:extLst>
              </a:tr>
              <a:tr h="1290258">
                <a:tc>
                  <a:txBody>
                    <a:bodyPr/>
                    <a:lstStyle/>
                    <a:p>
                      <a:endParaRPr lang="da-DK" dirty="0"/>
                    </a:p>
                  </a:txBody>
                  <a:tcPr/>
                </a:tc>
                <a:tc>
                  <a:txBody>
                    <a:bodyPr/>
                    <a:lstStyle/>
                    <a:p>
                      <a:endParaRPr lang="da-DK" dirty="0"/>
                    </a:p>
                  </a:txBody>
                  <a:tcPr/>
                </a:tc>
                <a:extLst>
                  <a:ext uri="{0D108BD9-81ED-4DB2-BD59-A6C34878D82A}">
                    <a16:rowId xmlns:a16="http://schemas.microsoft.com/office/drawing/2014/main" val="288410504"/>
                  </a:ext>
                </a:extLst>
              </a:tr>
            </a:tbl>
          </a:graphicData>
        </a:graphic>
      </p:graphicFrame>
      <p:sp>
        <p:nvSpPr>
          <p:cNvPr id="2" name="Titel 1">
            <a:extLst>
              <a:ext uri="{FF2B5EF4-FFF2-40B4-BE49-F238E27FC236}">
                <a16:creationId xmlns:a16="http://schemas.microsoft.com/office/drawing/2014/main" id="{4B95A794-B7F5-AB6B-4D54-15FEDEA640E1}"/>
              </a:ext>
            </a:extLst>
          </p:cNvPr>
          <p:cNvSpPr>
            <a:spLocks noGrp="1"/>
          </p:cNvSpPr>
          <p:nvPr>
            <p:ph type="title"/>
          </p:nvPr>
        </p:nvSpPr>
        <p:spPr/>
        <p:txBody>
          <a:bodyPr/>
          <a:lstStyle/>
          <a:p>
            <a:r>
              <a:rPr lang="da-DK" dirty="0"/>
              <a:t>Nye bevillingsbreve</a:t>
            </a:r>
          </a:p>
        </p:txBody>
      </p:sp>
      <p:sp>
        <p:nvSpPr>
          <p:cNvPr id="3" name="Pladsholder til tekst 2">
            <a:extLst>
              <a:ext uri="{FF2B5EF4-FFF2-40B4-BE49-F238E27FC236}">
                <a16:creationId xmlns:a16="http://schemas.microsoft.com/office/drawing/2014/main" id="{BB35ABA7-44EE-A3FA-77B8-C15178F756F4}"/>
              </a:ext>
            </a:extLst>
          </p:cNvPr>
          <p:cNvSpPr>
            <a:spLocks noGrp="1"/>
          </p:cNvSpPr>
          <p:nvPr>
            <p:ph type="body" sz="quarter" idx="10"/>
          </p:nvPr>
        </p:nvSpPr>
        <p:spPr>
          <a:xfrm>
            <a:off x="468313" y="1419225"/>
            <a:ext cx="7967027" cy="3168650"/>
          </a:xfrm>
        </p:spPr>
        <p:txBody>
          <a:bodyPr/>
          <a:lstStyle/>
          <a:p>
            <a:r>
              <a:rPr lang="da-DK" dirty="0"/>
              <a:t>Der er lavet et nyt dedikeret bevillingsbrev, der er tilpasset så det svarer til de forskellige måder at bevilge på (”Bevilling – Udvidet helbredstillæg til fodbehandling”). Det gamle bevillingsbrev (”Bevilling – Udvidet helbredstillæg”) kan ikke længere håndtere fødder.</a:t>
            </a:r>
          </a:p>
          <a:p>
            <a:endParaRPr lang="da-DK" dirty="0"/>
          </a:p>
        </p:txBody>
      </p:sp>
      <p:sp>
        <p:nvSpPr>
          <p:cNvPr id="4" name="Pladsholder til tekst 3">
            <a:extLst>
              <a:ext uri="{FF2B5EF4-FFF2-40B4-BE49-F238E27FC236}">
                <a16:creationId xmlns:a16="http://schemas.microsoft.com/office/drawing/2014/main" id="{77201F98-19BC-529F-EF44-5D283810DFDE}"/>
              </a:ext>
            </a:extLst>
          </p:cNvPr>
          <p:cNvSpPr>
            <a:spLocks noGrp="1"/>
          </p:cNvSpPr>
          <p:nvPr>
            <p:ph type="body" sz="quarter" idx="11"/>
          </p:nvPr>
        </p:nvSpPr>
        <p:spPr/>
        <p:txBody>
          <a:bodyPr/>
          <a:lstStyle/>
          <a:p>
            <a:r>
              <a:rPr lang="da-DK" dirty="0"/>
              <a:t>Fodbehandling</a:t>
            </a:r>
          </a:p>
        </p:txBody>
      </p:sp>
      <p:pic>
        <p:nvPicPr>
          <p:cNvPr id="21" name="Billede 20">
            <a:extLst>
              <a:ext uri="{FF2B5EF4-FFF2-40B4-BE49-F238E27FC236}">
                <a16:creationId xmlns:a16="http://schemas.microsoft.com/office/drawing/2014/main" id="{BD327C33-6F9C-0915-37DA-A7FED76D79C1}"/>
              </a:ext>
            </a:extLst>
          </p:cNvPr>
          <p:cNvPicPr>
            <a:picLocks noChangeAspect="1"/>
          </p:cNvPicPr>
          <p:nvPr/>
        </p:nvPicPr>
        <p:blipFill>
          <a:blip r:embed="rId2"/>
          <a:stretch>
            <a:fillRect/>
          </a:stretch>
        </p:blipFill>
        <p:spPr>
          <a:xfrm>
            <a:off x="711793" y="2575560"/>
            <a:ext cx="976152" cy="1180463"/>
          </a:xfrm>
          <a:prstGeom prst="rect">
            <a:avLst/>
          </a:prstGeom>
        </p:spPr>
      </p:pic>
      <p:pic>
        <p:nvPicPr>
          <p:cNvPr id="23" name="Billede 22">
            <a:extLst>
              <a:ext uri="{FF2B5EF4-FFF2-40B4-BE49-F238E27FC236}">
                <a16:creationId xmlns:a16="http://schemas.microsoft.com/office/drawing/2014/main" id="{F630915C-C3D4-4E6C-34A1-73CDEF3A7A97}"/>
              </a:ext>
            </a:extLst>
          </p:cNvPr>
          <p:cNvPicPr>
            <a:picLocks noChangeAspect="1"/>
          </p:cNvPicPr>
          <p:nvPr/>
        </p:nvPicPr>
        <p:blipFill>
          <a:blip r:embed="rId3"/>
          <a:stretch>
            <a:fillRect/>
          </a:stretch>
        </p:blipFill>
        <p:spPr>
          <a:xfrm>
            <a:off x="3543115" y="3055200"/>
            <a:ext cx="3881897" cy="290584"/>
          </a:xfrm>
          <a:prstGeom prst="rect">
            <a:avLst/>
          </a:prstGeom>
        </p:spPr>
      </p:pic>
      <p:pic>
        <p:nvPicPr>
          <p:cNvPr id="26" name="Billede 25">
            <a:extLst>
              <a:ext uri="{FF2B5EF4-FFF2-40B4-BE49-F238E27FC236}">
                <a16:creationId xmlns:a16="http://schemas.microsoft.com/office/drawing/2014/main" id="{B075BE37-E6BD-E025-96DB-72701DCCD0FA}"/>
              </a:ext>
            </a:extLst>
          </p:cNvPr>
          <p:cNvPicPr>
            <a:picLocks noChangeAspect="1"/>
          </p:cNvPicPr>
          <p:nvPr/>
        </p:nvPicPr>
        <p:blipFill>
          <a:blip r:embed="rId4"/>
          <a:stretch>
            <a:fillRect/>
          </a:stretch>
        </p:blipFill>
        <p:spPr>
          <a:xfrm>
            <a:off x="701087" y="3925411"/>
            <a:ext cx="986858" cy="1011075"/>
          </a:xfrm>
          <a:prstGeom prst="rect">
            <a:avLst/>
          </a:prstGeom>
        </p:spPr>
      </p:pic>
      <p:pic>
        <p:nvPicPr>
          <p:cNvPr id="28" name="Billede 27">
            <a:extLst>
              <a:ext uri="{FF2B5EF4-FFF2-40B4-BE49-F238E27FC236}">
                <a16:creationId xmlns:a16="http://schemas.microsoft.com/office/drawing/2014/main" id="{5ED4792B-2BBF-D70E-16E4-C2D32C53ABEB}"/>
              </a:ext>
            </a:extLst>
          </p:cNvPr>
          <p:cNvPicPr>
            <a:picLocks noChangeAspect="1"/>
          </p:cNvPicPr>
          <p:nvPr/>
        </p:nvPicPr>
        <p:blipFill>
          <a:blip r:embed="rId5"/>
          <a:stretch>
            <a:fillRect/>
          </a:stretch>
        </p:blipFill>
        <p:spPr>
          <a:xfrm>
            <a:off x="3543115" y="4313043"/>
            <a:ext cx="4695971" cy="266105"/>
          </a:xfrm>
          <a:prstGeom prst="rect">
            <a:avLst/>
          </a:prstGeom>
        </p:spPr>
      </p:pic>
    </p:spTree>
    <p:extLst>
      <p:ext uri="{BB962C8B-B14F-4D97-AF65-F5344CB8AC3E}">
        <p14:creationId xmlns:p14="http://schemas.microsoft.com/office/powerpoint/2010/main" val="727503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9429" y="1318407"/>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F214E9-5409-351C-DCF1-8187048059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077"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882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8724" y="1318408"/>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70897" y="3367910"/>
            <a:ext cx="947728" cy="10319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llede">
            <a:extLst>
              <a:ext uri="{FF2B5EF4-FFF2-40B4-BE49-F238E27FC236}">
                <a16:creationId xmlns:a16="http://schemas.microsoft.com/office/drawing/2014/main" id="{216A2C89-E566-91E6-5325-B0CFB379882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l="19065" t="14852" r="13544" b="4850"/>
          <a:stretch/>
        </p:blipFill>
        <p:spPr bwMode="auto">
          <a:xfrm>
            <a:off x="5869760" y="3362146"/>
            <a:ext cx="1041544" cy="1037735"/>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a:extLst>
              <a:ext uri="{FF2B5EF4-FFF2-40B4-BE49-F238E27FC236}">
                <a16:creationId xmlns:a16="http://schemas.microsoft.com/office/drawing/2014/main" id="{E210F0C8-D4DA-8FD2-5485-FF894207E61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566757" y="3362146"/>
            <a:ext cx="947728" cy="1037735"/>
          </a:xfrm>
          <a:prstGeom prst="rect">
            <a:avLst/>
          </a:prstGeom>
        </p:spPr>
      </p:pic>
      <p:sp>
        <p:nvSpPr>
          <p:cNvPr id="10" name="Pladsholder til tekst 3">
            <a:extLst>
              <a:ext uri="{FF2B5EF4-FFF2-40B4-BE49-F238E27FC236}">
                <a16:creationId xmlns:a16="http://schemas.microsoft.com/office/drawing/2014/main" id="{3FCE4D04-D26A-A846-58DB-E5BFA72262A5}"/>
              </a:ext>
            </a:extLst>
          </p:cNvPr>
          <p:cNvSpPr txBox="1">
            <a:spLocks/>
          </p:cNvSpPr>
          <p:nvPr/>
        </p:nvSpPr>
        <p:spPr>
          <a:xfrm>
            <a:off x="575363" y="2714182"/>
            <a:ext cx="1285875"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Produktleder</a:t>
            </a:r>
          </a:p>
        </p:txBody>
      </p:sp>
      <p:sp>
        <p:nvSpPr>
          <p:cNvPr id="11" name="Pladsholder til tekst 3">
            <a:extLst>
              <a:ext uri="{FF2B5EF4-FFF2-40B4-BE49-F238E27FC236}">
                <a16:creationId xmlns:a16="http://schemas.microsoft.com/office/drawing/2014/main" id="{BB1D5128-02D0-B3A4-1475-633C977D757B}"/>
              </a:ext>
            </a:extLst>
          </p:cNvPr>
          <p:cNvSpPr txBox="1">
            <a:spLocks/>
          </p:cNvSpPr>
          <p:nvPr/>
        </p:nvSpPr>
        <p:spPr>
          <a:xfrm>
            <a:off x="2190086" y="2714182"/>
            <a:ext cx="2925218" cy="281266"/>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dirty="0"/>
              <a:t>Forretningskonsulenter</a:t>
            </a:r>
          </a:p>
        </p:txBody>
      </p:sp>
      <p:sp>
        <p:nvSpPr>
          <p:cNvPr id="12" name="Pladsholder til tekst 3">
            <a:extLst>
              <a:ext uri="{FF2B5EF4-FFF2-40B4-BE49-F238E27FC236}">
                <a16:creationId xmlns:a16="http://schemas.microsoft.com/office/drawing/2014/main" id="{C6338520-A912-1264-8A9F-63725223B6F5}"/>
              </a:ext>
            </a:extLst>
          </p:cNvPr>
          <p:cNvSpPr txBox="1">
            <a:spLocks/>
          </p:cNvSpPr>
          <p:nvPr/>
        </p:nvSpPr>
        <p:spPr>
          <a:xfrm>
            <a:off x="575363"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Drift</a:t>
            </a:r>
            <a:endParaRPr lang="da-DK" dirty="0"/>
          </a:p>
        </p:txBody>
      </p:sp>
      <p:sp>
        <p:nvSpPr>
          <p:cNvPr id="13" name="Pladsholder til tekst 3">
            <a:extLst>
              <a:ext uri="{FF2B5EF4-FFF2-40B4-BE49-F238E27FC236}">
                <a16:creationId xmlns:a16="http://schemas.microsoft.com/office/drawing/2014/main" id="{D84D3C68-6667-46D6-A3A4-1602EE2DFEDB}"/>
              </a:ext>
            </a:extLst>
          </p:cNvPr>
          <p:cNvSpPr txBox="1">
            <a:spLocks/>
          </p:cNvSpPr>
          <p:nvPr/>
        </p:nvSpPr>
        <p:spPr>
          <a:xfrm>
            <a:off x="1922095" y="4427045"/>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Kommunikation</a:t>
            </a:r>
            <a:endParaRPr lang="da-DK" dirty="0"/>
          </a:p>
        </p:txBody>
      </p:sp>
      <p:sp>
        <p:nvSpPr>
          <p:cNvPr id="14" name="Pladsholder til tekst 3">
            <a:extLst>
              <a:ext uri="{FF2B5EF4-FFF2-40B4-BE49-F238E27FC236}">
                <a16:creationId xmlns:a16="http://schemas.microsoft.com/office/drawing/2014/main" id="{8BA14BD9-3EA4-881F-5590-CEBCF8C3C115}"/>
              </a:ext>
            </a:extLst>
          </p:cNvPr>
          <p:cNvSpPr txBox="1">
            <a:spLocks/>
          </p:cNvSpPr>
          <p:nvPr/>
        </p:nvSpPr>
        <p:spPr>
          <a:xfrm>
            <a:off x="3220025" y="4427046"/>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Implementering</a:t>
            </a:r>
            <a:endParaRPr lang="da-DK" dirty="0"/>
          </a:p>
        </p:txBody>
      </p:sp>
      <p:sp>
        <p:nvSpPr>
          <p:cNvPr id="15" name="Pladsholder til tekst 3">
            <a:extLst>
              <a:ext uri="{FF2B5EF4-FFF2-40B4-BE49-F238E27FC236}">
                <a16:creationId xmlns:a16="http://schemas.microsoft.com/office/drawing/2014/main" id="{79270588-0234-0E7D-6C7C-09F7A15CE392}"/>
              </a:ext>
            </a:extLst>
          </p:cNvPr>
          <p:cNvSpPr txBox="1">
            <a:spLocks/>
          </p:cNvSpPr>
          <p:nvPr/>
        </p:nvSpPr>
        <p:spPr>
          <a:xfrm>
            <a:off x="4517955" y="4427044"/>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Arkitektur</a:t>
            </a:r>
            <a:endParaRPr lang="da-DK" dirty="0"/>
          </a:p>
        </p:txBody>
      </p:sp>
      <p:sp>
        <p:nvSpPr>
          <p:cNvPr id="16" name="Pladsholder til tekst 3">
            <a:extLst>
              <a:ext uri="{FF2B5EF4-FFF2-40B4-BE49-F238E27FC236}">
                <a16:creationId xmlns:a16="http://schemas.microsoft.com/office/drawing/2014/main" id="{E476B211-BFAF-FAB6-54BB-88B781348F79}"/>
              </a:ext>
            </a:extLst>
          </p:cNvPr>
          <p:cNvSpPr txBox="1">
            <a:spLocks/>
          </p:cNvSpPr>
          <p:nvPr/>
        </p:nvSpPr>
        <p:spPr>
          <a:xfrm>
            <a:off x="5864687" y="4427043"/>
            <a:ext cx="1045332" cy="230817"/>
          </a:xfrm>
          <a:prstGeom prst="rect">
            <a:avLst/>
          </a:prstGeom>
        </p:spPr>
        <p:txBody>
          <a:bodyPr/>
          <a:lst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lgn="ctr">
              <a:buNone/>
            </a:pPr>
            <a:r>
              <a:rPr lang="da-DK" sz="900" dirty="0"/>
              <a:t>Test</a:t>
            </a:r>
            <a:endParaRPr lang="da-DK" dirty="0"/>
          </a:p>
        </p:txBody>
      </p:sp>
      <p:pic>
        <p:nvPicPr>
          <p:cNvPr id="5" name="Picture 2">
            <a:extLst>
              <a:ext uri="{FF2B5EF4-FFF2-40B4-BE49-F238E27FC236}">
                <a16:creationId xmlns:a16="http://schemas.microsoft.com/office/drawing/2014/main" id="{A77D454C-8B7E-C6DE-95C7-A33CCFC0603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9161" y="3362146"/>
            <a:ext cx="1037735" cy="103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753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Release 5.0</a:t>
            </a:r>
            <a:br>
              <a:rPr lang="da-DK" dirty="0"/>
            </a:br>
            <a:r>
              <a:rPr lang="da-DK" dirty="0"/>
              <a:t>25. marts 2024</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646051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E3A2C5-7999-7E53-CDB8-2C5E27F704F3}"/>
              </a:ext>
            </a:extLst>
          </p:cNvPr>
          <p:cNvSpPr>
            <a:spLocks noGrp="1"/>
          </p:cNvSpPr>
          <p:nvPr>
            <p:ph type="title"/>
          </p:nvPr>
        </p:nvSpPr>
        <p:spPr/>
        <p:txBody>
          <a:bodyPr/>
          <a:lstStyle/>
          <a:p>
            <a:r>
              <a:rPr lang="da-DK" dirty="0"/>
              <a:t>Erfaringer pt.</a:t>
            </a:r>
            <a:br>
              <a:rPr lang="da-DK" dirty="0"/>
            </a:br>
            <a:endParaRPr lang="da-DK" dirty="0">
              <a:solidFill>
                <a:schemeClr val="tx2"/>
              </a:solidFill>
            </a:endParaRPr>
          </a:p>
        </p:txBody>
      </p:sp>
      <p:sp>
        <p:nvSpPr>
          <p:cNvPr id="3" name="Pladsholder til tekst 2">
            <a:extLst>
              <a:ext uri="{FF2B5EF4-FFF2-40B4-BE49-F238E27FC236}">
                <a16:creationId xmlns:a16="http://schemas.microsoft.com/office/drawing/2014/main" id="{27E36B23-B90D-848C-D6CE-707985B89214}"/>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err="1"/>
              <a:t>eFaktura</a:t>
            </a:r>
            <a:r>
              <a:rPr lang="da-DK" dirty="0"/>
              <a:t> i KP falder typisk ud til manuel behandling.</a:t>
            </a:r>
          </a:p>
          <a:p>
            <a:pPr marL="243450" lvl="1" indent="-171450">
              <a:buFont typeface="Arial" panose="020B0604020202020204" pitchFamily="34" charset="0"/>
              <a:buChar char="•"/>
            </a:pPr>
            <a:r>
              <a:rPr lang="da-DK" dirty="0"/>
              <a:t>Vi arbejder på at tilpasse KP, så flere kan blive behandlet automatisk. </a:t>
            </a:r>
          </a:p>
          <a:p>
            <a:pPr marL="243450" lvl="1" indent="-171450">
              <a:buFont typeface="Arial" panose="020B0604020202020204" pitchFamily="34" charset="0"/>
              <a:buChar char="•"/>
            </a:pPr>
            <a:r>
              <a:rPr lang="da-DK" dirty="0"/>
              <a:t>Vi arbejder desuden på anbefalinger til, hvor I kan gå i dialog med jeres behandlere/leverandører ift. deres arbejdsgange. Her er også potentiale for at forøge graden af automatisk behandling</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Der har tidligere været spurgt ind til antallet af opfølgningsopgaver ifm. </a:t>
            </a:r>
            <a:r>
              <a:rPr lang="da-DK" dirty="0" err="1"/>
              <a:t>eFaktura</a:t>
            </a:r>
            <a:r>
              <a:rPr lang="da-DK" dirty="0"/>
              <a:t> jf. KLIK-opgaven ”</a:t>
            </a:r>
            <a:r>
              <a:rPr lang="da-DK" dirty="0" err="1"/>
              <a:t>eFaktura</a:t>
            </a:r>
            <a:r>
              <a:rPr lang="da-DK" dirty="0"/>
              <a:t> 6”</a:t>
            </a:r>
          </a:p>
          <a:p>
            <a:pPr marL="171450" indent="-171450">
              <a:buFont typeface="Arial" panose="020B0604020202020204" pitchFamily="34" charset="0"/>
              <a:buChar char="•"/>
            </a:pPr>
            <a:r>
              <a:rPr lang="da-DK" dirty="0"/>
              <a:t>Erfaringer fra nogle af de kommuner, som har brugt </a:t>
            </a:r>
            <a:r>
              <a:rPr lang="da-DK" dirty="0" err="1"/>
              <a:t>eFaktura</a:t>
            </a:r>
            <a:r>
              <a:rPr lang="da-DK" dirty="0"/>
              <a:t> over længere tid, er, at det fylder meget lidt</a:t>
            </a:r>
          </a:p>
        </p:txBody>
      </p:sp>
      <p:sp>
        <p:nvSpPr>
          <p:cNvPr id="4" name="Pladsholder til tekst 3">
            <a:extLst>
              <a:ext uri="{FF2B5EF4-FFF2-40B4-BE49-F238E27FC236}">
                <a16:creationId xmlns:a16="http://schemas.microsoft.com/office/drawing/2014/main" id="{A35EDFDF-95C9-6391-1DE9-CD8D62390D24}"/>
              </a:ext>
            </a:extLst>
          </p:cNvPr>
          <p:cNvSpPr>
            <a:spLocks noGrp="1"/>
          </p:cNvSpPr>
          <p:nvPr>
            <p:ph type="body" sz="quarter" idx="11"/>
          </p:nvPr>
        </p:nvSpPr>
        <p:spPr/>
        <p:txBody>
          <a:bodyPr/>
          <a:lstStyle/>
          <a:p>
            <a:r>
              <a:rPr lang="da-DK" dirty="0"/>
              <a:t>Release 5.0</a:t>
            </a:r>
          </a:p>
          <a:p>
            <a:endParaRPr lang="da-DK" dirty="0"/>
          </a:p>
        </p:txBody>
      </p:sp>
      <p:pic>
        <p:nvPicPr>
          <p:cNvPr id="7" name="Pladsholder til billede 9" descr="Et billede, der indeholder person, indendørs, briller, computer&#10;&#10;Automatisk genereret beskrivelse">
            <a:extLst>
              <a:ext uri="{FF2B5EF4-FFF2-40B4-BE49-F238E27FC236}">
                <a16:creationId xmlns:a16="http://schemas.microsoft.com/office/drawing/2014/main" id="{4ECB59F9-A4B8-2D1F-487E-39DF08ADD0E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a:off x="4572000" y="555625"/>
            <a:ext cx="4103688" cy="4032250"/>
          </a:xfrm>
        </p:spPr>
      </p:pic>
    </p:spTree>
    <p:extLst>
      <p:ext uri="{BB962C8B-B14F-4D97-AF65-F5344CB8AC3E}">
        <p14:creationId xmlns:p14="http://schemas.microsoft.com/office/powerpoint/2010/main" val="53323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E3A2C5-7999-7E53-CDB8-2C5E27F704F3}"/>
              </a:ext>
            </a:extLst>
          </p:cNvPr>
          <p:cNvSpPr>
            <a:spLocks noGrp="1"/>
          </p:cNvSpPr>
          <p:nvPr>
            <p:ph type="title"/>
          </p:nvPr>
        </p:nvSpPr>
        <p:spPr/>
        <p:txBody>
          <a:bodyPr/>
          <a:lstStyle/>
          <a:p>
            <a:r>
              <a:rPr lang="da-DK" dirty="0"/>
              <a:t>Ibrugtagning af </a:t>
            </a:r>
            <a:r>
              <a:rPr lang="da-DK" dirty="0" err="1"/>
              <a:t>eFaktura</a:t>
            </a:r>
            <a:endParaRPr lang="da-DK" dirty="0"/>
          </a:p>
        </p:txBody>
      </p:sp>
      <p:sp>
        <p:nvSpPr>
          <p:cNvPr id="3" name="Pladsholder til tekst 2">
            <a:extLst>
              <a:ext uri="{FF2B5EF4-FFF2-40B4-BE49-F238E27FC236}">
                <a16:creationId xmlns:a16="http://schemas.microsoft.com/office/drawing/2014/main" id="{27E36B23-B90D-848C-D6CE-707985B89214}"/>
              </a:ext>
            </a:extLst>
          </p:cNvPr>
          <p:cNvSpPr>
            <a:spLocks noGrp="1"/>
          </p:cNvSpPr>
          <p:nvPr>
            <p:ph type="body" sz="quarter" idx="10"/>
          </p:nvPr>
        </p:nvSpPr>
        <p:spPr/>
        <p:txBody>
          <a:bodyPr/>
          <a:lstStyle/>
          <a:p>
            <a:r>
              <a:rPr lang="da-DK" dirty="0"/>
              <a:t>7-10 kommuner har pt. planlagt at tage </a:t>
            </a:r>
            <a:r>
              <a:rPr lang="da-DK" dirty="0" err="1"/>
              <a:t>eFaktura</a:t>
            </a:r>
            <a:r>
              <a:rPr lang="da-DK" dirty="0"/>
              <a:t> i brug her efter sommerferien.</a:t>
            </a:r>
          </a:p>
          <a:p>
            <a:r>
              <a:rPr lang="da-DK" dirty="0"/>
              <a:t>Vi nærmer os hermed 17-20 kommuner, der behandler </a:t>
            </a:r>
            <a:r>
              <a:rPr lang="da-DK" dirty="0" err="1"/>
              <a:t>eFaktura</a:t>
            </a:r>
            <a:r>
              <a:rPr lang="da-DK" dirty="0"/>
              <a:t> i KP.</a:t>
            </a:r>
          </a:p>
          <a:p>
            <a:r>
              <a:rPr lang="da-DK" dirty="0"/>
              <a:t>Husk at kontakt os på KLIK-opgaven ”</a:t>
            </a:r>
            <a:r>
              <a:rPr lang="da-DK" dirty="0" err="1"/>
              <a:t>eFaktura</a:t>
            </a:r>
            <a:r>
              <a:rPr lang="da-DK" dirty="0"/>
              <a:t> 10”, hvis I ønsker at behandle </a:t>
            </a:r>
            <a:r>
              <a:rPr lang="da-DK" dirty="0" err="1"/>
              <a:t>eFaktura</a:t>
            </a:r>
            <a:r>
              <a:rPr lang="da-DK" dirty="0"/>
              <a:t> i KP, i den nærmeste fremtid.</a:t>
            </a:r>
          </a:p>
        </p:txBody>
      </p:sp>
      <p:sp>
        <p:nvSpPr>
          <p:cNvPr id="4" name="Pladsholder til tekst 3">
            <a:extLst>
              <a:ext uri="{FF2B5EF4-FFF2-40B4-BE49-F238E27FC236}">
                <a16:creationId xmlns:a16="http://schemas.microsoft.com/office/drawing/2014/main" id="{A35EDFDF-95C9-6391-1DE9-CD8D62390D24}"/>
              </a:ext>
            </a:extLst>
          </p:cNvPr>
          <p:cNvSpPr>
            <a:spLocks noGrp="1"/>
          </p:cNvSpPr>
          <p:nvPr>
            <p:ph type="body" sz="quarter" idx="11"/>
          </p:nvPr>
        </p:nvSpPr>
        <p:spPr/>
        <p:txBody>
          <a:bodyPr/>
          <a:lstStyle/>
          <a:p>
            <a:r>
              <a:rPr lang="da-DK" dirty="0"/>
              <a:t>Release 5.0</a:t>
            </a:r>
          </a:p>
          <a:p>
            <a:endParaRPr lang="da-DK" dirty="0"/>
          </a:p>
        </p:txBody>
      </p:sp>
      <p:pic>
        <p:nvPicPr>
          <p:cNvPr id="7" name="Pladsholder til billede 6">
            <a:extLst>
              <a:ext uri="{FF2B5EF4-FFF2-40B4-BE49-F238E27FC236}">
                <a16:creationId xmlns:a16="http://schemas.microsoft.com/office/drawing/2014/main" id="{DB946791-F0D0-3B10-16A6-04A221479CF3}"/>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a:off x="4571999" y="574176"/>
            <a:ext cx="4103688" cy="4032250"/>
          </a:xfrm>
        </p:spPr>
      </p:pic>
    </p:spTree>
    <p:extLst>
      <p:ext uri="{BB962C8B-B14F-4D97-AF65-F5344CB8AC3E}">
        <p14:creationId xmlns:p14="http://schemas.microsoft.com/office/powerpoint/2010/main" val="270900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93DAD5-E506-67B3-D0FE-02A8BF484334}"/>
              </a:ext>
            </a:extLst>
          </p:cNvPr>
          <p:cNvSpPr>
            <a:spLocks noGrp="1"/>
          </p:cNvSpPr>
          <p:nvPr>
            <p:ph type="title"/>
          </p:nvPr>
        </p:nvSpPr>
        <p:spPr/>
        <p:txBody>
          <a:bodyPr/>
          <a:lstStyle/>
          <a:p>
            <a:r>
              <a:rPr lang="da-DK" dirty="0"/>
              <a:t>Boligstøttedata tilgås nu via KP</a:t>
            </a:r>
          </a:p>
        </p:txBody>
      </p:sp>
      <p:sp>
        <p:nvSpPr>
          <p:cNvPr id="3" name="Pladsholder til tekst 2">
            <a:extLst>
              <a:ext uri="{FF2B5EF4-FFF2-40B4-BE49-F238E27FC236}">
                <a16:creationId xmlns:a16="http://schemas.microsoft.com/office/drawing/2014/main" id="{362C49DA-5FFE-5CDE-3380-330BCEBF7FAE}"/>
              </a:ext>
            </a:extLst>
          </p:cNvPr>
          <p:cNvSpPr>
            <a:spLocks noGrp="1"/>
          </p:cNvSpPr>
          <p:nvPr>
            <p:ph type="body" sz="quarter" idx="10"/>
          </p:nvPr>
        </p:nvSpPr>
        <p:spPr/>
        <p:txBody>
          <a:bodyPr/>
          <a:lstStyle/>
          <a:p>
            <a:r>
              <a:rPr lang="da-DK" dirty="0"/>
              <a:t>I kan nu hente boligstøttedata via KP (som annonceret ifm. release 5.0). </a:t>
            </a:r>
          </a:p>
          <a:p>
            <a:r>
              <a:rPr lang="da-DK" dirty="0"/>
              <a:t>UDK udstiller og sender ikke længere disse data til jer fra september. I har modtaget sidste gang i medio august.</a:t>
            </a:r>
          </a:p>
          <a:p>
            <a:r>
              <a:rPr lang="da-DK" b="1" dirty="0"/>
              <a:t>Du skal være opmærksom på</a:t>
            </a:r>
            <a:r>
              <a:rPr lang="da-DK" dirty="0"/>
              <a:t>, at I får kommunikeret ovenstående ud til andre relevante parter jf. aftaler I har lavet ifm. KLIK-opgaven ”(Boligstøtte 2) Tilpas jeres arbejdsgange relateret til boligstøttedata i KP”</a:t>
            </a:r>
          </a:p>
        </p:txBody>
      </p:sp>
      <p:sp>
        <p:nvSpPr>
          <p:cNvPr id="4" name="Pladsholder til tekst 3">
            <a:extLst>
              <a:ext uri="{FF2B5EF4-FFF2-40B4-BE49-F238E27FC236}">
                <a16:creationId xmlns:a16="http://schemas.microsoft.com/office/drawing/2014/main" id="{217ADDBE-0361-688A-92B9-593056C53220}"/>
              </a:ext>
            </a:extLst>
          </p:cNvPr>
          <p:cNvSpPr>
            <a:spLocks noGrp="1"/>
          </p:cNvSpPr>
          <p:nvPr>
            <p:ph type="body" sz="quarter" idx="11"/>
          </p:nvPr>
        </p:nvSpPr>
        <p:spPr/>
        <p:txBody>
          <a:bodyPr/>
          <a:lstStyle/>
          <a:p>
            <a:r>
              <a:rPr lang="da-DK" dirty="0"/>
              <a:t>Release 5.0</a:t>
            </a:r>
          </a:p>
          <a:p>
            <a:endParaRPr lang="da-DK" dirty="0"/>
          </a:p>
        </p:txBody>
      </p:sp>
      <p:pic>
        <p:nvPicPr>
          <p:cNvPr id="7" name="Pladsholder til billede 6" descr="Et billede, der indeholder indendørs, møbel, bord, bærbar&#10;&#10;Automatisk genereret beskrivelse">
            <a:extLst>
              <a:ext uri="{FF2B5EF4-FFF2-40B4-BE49-F238E27FC236}">
                <a16:creationId xmlns:a16="http://schemas.microsoft.com/office/drawing/2014/main" id="{ED375A0F-4198-61E7-90BD-8E9E983B541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267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54303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Status på ansøgninger fra </a:t>
            </a:r>
            <a:r>
              <a:rPr lang="da-DK" dirty="0" err="1"/>
              <a:t>EGs</a:t>
            </a:r>
            <a:r>
              <a:rPr lang="da-DK" dirty="0"/>
              <a:t> selvbetjeningsløsning</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dirty="0"/>
              <a:t>Vi har over længere tid samarbejdet med EG, for at I kan modtage digitale ansøgninger fra </a:t>
            </a:r>
            <a:r>
              <a:rPr lang="da-DK" dirty="0" err="1"/>
              <a:t>EGs</a:t>
            </a:r>
            <a:r>
              <a:rPr lang="da-DK" dirty="0"/>
              <a:t> selvbetjeningsløsninger direkte i KP.</a:t>
            </a:r>
          </a:p>
          <a:p>
            <a:r>
              <a:rPr lang="da-DK" dirty="0"/>
              <a:t>Der har bl.a. være behov for at foretage nogle ændringer på serviceplatformen og i KP, og disse er nu kommet på plads, så EG kan fortsætte arbejdet med integrationen.</a:t>
            </a:r>
          </a:p>
          <a:p>
            <a:endParaRPr lang="da-DK" dirty="0"/>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Tekstfelt 4">
            <a:extLst>
              <a:ext uri="{FF2B5EF4-FFF2-40B4-BE49-F238E27FC236}">
                <a16:creationId xmlns:a16="http://schemas.microsoft.com/office/drawing/2014/main" id="{E406DE0F-837D-91E5-4876-2645C0DC662C}"/>
              </a:ext>
            </a:extLst>
          </p:cNvPr>
          <p:cNvSpPr txBox="1"/>
          <p:nvPr/>
        </p:nvSpPr>
        <p:spPr>
          <a:xfrm>
            <a:off x="4191001" y="970269"/>
            <a:ext cx="2051538" cy="826476"/>
          </a:xfrm>
          <a:prstGeom prst="rect">
            <a:avLst/>
          </a:prstGeom>
          <a:noFill/>
          <a:ln>
            <a:noFill/>
          </a:ln>
        </p:spPr>
        <p:txBody>
          <a:bodyPr wrap="square" rtlCol="0">
            <a:noAutofit/>
          </a:bodyPr>
          <a:lstStyle/>
          <a:p>
            <a:pPr algn="l"/>
            <a:r>
              <a:rPr lang="da-DK" sz="32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20695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31E0AC-6796-8E68-49D2-7A3ED692C780}"/>
              </a:ext>
            </a:extLst>
          </p:cNvPr>
          <p:cNvSpPr>
            <a:spLocks noGrp="1"/>
          </p:cNvSpPr>
          <p:nvPr>
            <p:ph type="title"/>
          </p:nvPr>
        </p:nvSpPr>
        <p:spPr/>
        <p:txBody>
          <a:bodyPr/>
          <a:lstStyle/>
          <a:p>
            <a:r>
              <a:rPr lang="da-DK" dirty="0"/>
              <a:t>Adgang til SF-tele og Extranet lukker (R75-oplysninger)</a:t>
            </a:r>
          </a:p>
        </p:txBody>
      </p:sp>
      <p:sp>
        <p:nvSpPr>
          <p:cNvPr id="3" name="Pladsholder til tekst 2">
            <a:extLst>
              <a:ext uri="{FF2B5EF4-FFF2-40B4-BE49-F238E27FC236}">
                <a16:creationId xmlns:a16="http://schemas.microsoft.com/office/drawing/2014/main" id="{4164ABFD-4F43-990C-4CB0-9BAEAC97472F}"/>
              </a:ext>
            </a:extLst>
          </p:cNvPr>
          <p:cNvSpPr>
            <a:spLocks noGrp="1"/>
          </p:cNvSpPr>
          <p:nvPr>
            <p:ph type="body" sz="quarter" idx="10"/>
          </p:nvPr>
        </p:nvSpPr>
        <p:spPr/>
        <p:txBody>
          <a:bodyPr/>
          <a:lstStyle/>
          <a:p>
            <a:r>
              <a:rPr lang="da-DK" dirty="0"/>
              <a:t>SAPA implementerer oplysningerne, så I fremover vil kunne finde dem der. Bemærk at I kan benytte ”Hop til SAPA” fra ”Links” i KP. </a:t>
            </a:r>
          </a:p>
          <a:p>
            <a:r>
              <a:rPr lang="da-DK" dirty="0"/>
              <a:t>I kan se SAPA-webinar for mere information via følgende link: </a:t>
            </a:r>
            <a:r>
              <a:rPr lang="da-DK" sz="1000" u="sng" dirty="0">
                <a:solidFill>
                  <a:srgbClr val="0563C1"/>
                </a:solidFill>
                <a:effectLst/>
                <a:latin typeface="Calibri" panose="020F0502020204030204" pitchFamily="34" charset="0"/>
                <a:ea typeface="Aptos" panose="020B0004020202020204" pitchFamily="34" charset="0"/>
                <a:hlinkClick r:id="rId2"/>
              </a:rPr>
              <a:t>Webinar om omlægning af skattestyrelsens dataadgange-20240524_090014-Mødeoptagelse (</a:t>
            </a:r>
            <a:r>
              <a:rPr lang="da-DK" sz="1000" u="sng" dirty="0" err="1">
                <a:solidFill>
                  <a:srgbClr val="0563C1"/>
                </a:solidFill>
                <a:effectLst/>
                <a:latin typeface="Calibri" panose="020F0502020204030204" pitchFamily="34" charset="0"/>
                <a:ea typeface="Aptos" panose="020B0004020202020204" pitchFamily="34" charset="0"/>
                <a:hlinkClick r:id="rId2"/>
              </a:rPr>
              <a:t>Copy</a:t>
            </a:r>
            <a:r>
              <a:rPr lang="da-DK" sz="1000" u="sng" dirty="0">
                <a:solidFill>
                  <a:srgbClr val="0563C1"/>
                </a:solidFill>
                <a:effectLst/>
                <a:latin typeface="Calibri" panose="020F0502020204030204" pitchFamily="34" charset="0"/>
                <a:ea typeface="Aptos" panose="020B0004020202020204" pitchFamily="34" charset="0"/>
                <a:hlinkClick r:id="rId2"/>
              </a:rPr>
              <a:t>) on </a:t>
            </a:r>
            <a:r>
              <a:rPr lang="da-DK" sz="1000" u="sng" dirty="0" err="1">
                <a:solidFill>
                  <a:srgbClr val="0563C1"/>
                </a:solidFill>
                <a:effectLst/>
                <a:latin typeface="Calibri" panose="020F0502020204030204" pitchFamily="34" charset="0"/>
                <a:ea typeface="Aptos" panose="020B0004020202020204" pitchFamily="34" charset="0"/>
                <a:hlinkClick r:id="rId2"/>
              </a:rPr>
              <a:t>Vimeo</a:t>
            </a:r>
            <a:endParaRPr lang="da-DK" sz="1000" dirty="0">
              <a:effectLst/>
              <a:latin typeface="Calibri" panose="020F0502020204030204" pitchFamily="34" charset="0"/>
              <a:ea typeface="Aptos" panose="020B0004020202020204" pitchFamily="34" charset="0"/>
            </a:endParaRPr>
          </a:p>
          <a:p>
            <a:r>
              <a:rPr lang="da-DK" dirty="0"/>
              <a:t>Spørgsmål ift. ovenstående skal rettes til </a:t>
            </a:r>
            <a:r>
              <a:rPr lang="da-DK" dirty="0">
                <a:hlinkClick r:id="rId3"/>
              </a:rPr>
              <a:t>SAPA@kombit.dk</a:t>
            </a:r>
            <a:r>
              <a:rPr lang="da-DK" dirty="0"/>
              <a:t>.</a:t>
            </a:r>
          </a:p>
        </p:txBody>
      </p:sp>
      <p:sp>
        <p:nvSpPr>
          <p:cNvPr id="4" name="Pladsholder til tekst 3">
            <a:extLst>
              <a:ext uri="{FF2B5EF4-FFF2-40B4-BE49-F238E27FC236}">
                <a16:creationId xmlns:a16="http://schemas.microsoft.com/office/drawing/2014/main" id="{A8231DC5-570F-5BF2-9666-B26636A54AF2}"/>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ære, glødepære, lampe, lys/lygte&#10;&#10;Automatisk genereret beskrivelse">
            <a:extLst>
              <a:ext uri="{FF2B5EF4-FFF2-40B4-BE49-F238E27FC236}">
                <a16:creationId xmlns:a16="http://schemas.microsoft.com/office/drawing/2014/main" id="{66E6B09B-8CEB-5C93-0F1E-1C6FDCFF54EC}"/>
              </a:ext>
            </a:extLst>
          </p:cNvPr>
          <p:cNvPicPr>
            <a:picLocks noGrp="1" noChangeAspect="1"/>
          </p:cNvPicPr>
          <p:nvPr>
            <p:ph type="pic" sz="quarter" idx="12"/>
          </p:nvPr>
        </p:nvPicPr>
        <p:blipFill>
          <a:blip r:embed="rId4"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61736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Betalbare ydelser opkræves direkte af Netcompany</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Indtil nu har I modtaget fakturaer fra Netcompany via  KOMBIT</a:t>
            </a:r>
          </a:p>
          <a:p>
            <a:pPr marL="171450" indent="-171450">
              <a:buFont typeface="Arial" panose="020B0604020202020204" pitchFamily="34" charset="0"/>
              <a:buChar char="•"/>
            </a:pPr>
            <a:r>
              <a:rPr lang="da-DK" dirty="0"/>
              <a:t>Fra 1. juni 2024 vil fakturaer for betalbare serviceydelser blive sendt til den enkelte kommune fra Netcompany. </a:t>
            </a:r>
          </a:p>
          <a:p>
            <a:pPr marL="171450" indent="-171450">
              <a:buFont typeface="Arial" panose="020B0604020202020204" pitchFamily="34" charset="0"/>
              <a:buChar char="•"/>
            </a:pPr>
            <a:r>
              <a:rPr lang="da-DK" dirty="0"/>
              <a:t>Som tidligere vil I fortsat blive orienteret på sagen i Min Support, hvis der er tale om en betalbar ydelse, og I skal fortsat kontakte KOMBIT, hvis I er uenige i betalbarheden.</a:t>
            </a:r>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Kort nyt</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pic>
        <p:nvPicPr>
          <p:cNvPr id="9" name="Billede 8">
            <a:extLst>
              <a:ext uri="{FF2B5EF4-FFF2-40B4-BE49-F238E27FC236}">
                <a16:creationId xmlns:a16="http://schemas.microsoft.com/office/drawing/2014/main" id="{D6A745FA-BAE7-EBEB-579C-DB2D616CCBC7}"/>
              </a:ext>
            </a:extLst>
          </p:cNvPr>
          <p:cNvPicPr>
            <a:picLocks noChangeAspect="1"/>
          </p:cNvPicPr>
          <p:nvPr/>
        </p:nvPicPr>
        <p:blipFill>
          <a:blip r:embed="rId3"/>
          <a:stretch>
            <a:fillRect/>
          </a:stretch>
        </p:blipFill>
        <p:spPr>
          <a:xfrm>
            <a:off x="597852" y="3151187"/>
            <a:ext cx="1314450" cy="238125"/>
          </a:xfrm>
          <a:prstGeom prst="rect">
            <a:avLst/>
          </a:prstGeom>
        </p:spPr>
      </p:pic>
      <p:pic>
        <p:nvPicPr>
          <p:cNvPr id="1030" name="Picture 6" descr="Netcompany">
            <a:extLst>
              <a:ext uri="{FF2B5EF4-FFF2-40B4-BE49-F238E27FC236}">
                <a16:creationId xmlns:a16="http://schemas.microsoft.com/office/drawing/2014/main" id="{12568CB1-DA8B-374A-C2B6-59A277F1C62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7852" y="4114800"/>
            <a:ext cx="551542" cy="551542"/>
          </a:xfrm>
          <a:prstGeom prst="rect">
            <a:avLst/>
          </a:prstGeom>
          <a:noFill/>
          <a:extLst>
            <a:ext uri="{909E8E84-426E-40DD-AFC4-6F175D3DCCD1}">
              <a14:hiddenFill xmlns:a14="http://schemas.microsoft.com/office/drawing/2010/main">
                <a:solidFill>
                  <a:srgbClr val="FFFFFF"/>
                </a:solidFill>
              </a14:hiddenFill>
            </a:ext>
          </a:extLst>
        </p:spPr>
      </p:pic>
      <p:sp>
        <p:nvSpPr>
          <p:cNvPr id="10" name="Pil: venstre 9">
            <a:extLst>
              <a:ext uri="{FF2B5EF4-FFF2-40B4-BE49-F238E27FC236}">
                <a16:creationId xmlns:a16="http://schemas.microsoft.com/office/drawing/2014/main" id="{0905A435-67AE-ECDC-1F53-A585889F954A}"/>
              </a:ext>
            </a:extLst>
          </p:cNvPr>
          <p:cNvSpPr/>
          <p:nvPr/>
        </p:nvSpPr>
        <p:spPr>
          <a:xfrm>
            <a:off x="2056318" y="2834638"/>
            <a:ext cx="1113602" cy="871221"/>
          </a:xfrm>
          <a:prstGeom prst="leftArrow">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a:t>
            </a:r>
          </a:p>
        </p:txBody>
      </p:sp>
      <p:pic>
        <p:nvPicPr>
          <p:cNvPr id="1032" name="Picture 8" descr="Her kan du se alle kommunernes våbenskjold">
            <a:extLst>
              <a:ext uri="{FF2B5EF4-FFF2-40B4-BE49-F238E27FC236}">
                <a16:creationId xmlns:a16="http://schemas.microsoft.com/office/drawing/2014/main" id="{B1512C9F-D9F9-F5AD-61F2-9F294EDC14CC}"/>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304602" y="3003550"/>
            <a:ext cx="3369944" cy="184880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Pil: venstre 10">
            <a:extLst>
              <a:ext uri="{FF2B5EF4-FFF2-40B4-BE49-F238E27FC236}">
                <a16:creationId xmlns:a16="http://schemas.microsoft.com/office/drawing/2014/main" id="{1300512E-FC8E-D1ED-A9D5-83DBD126EEED}"/>
              </a:ext>
            </a:extLst>
          </p:cNvPr>
          <p:cNvSpPr/>
          <p:nvPr/>
        </p:nvSpPr>
        <p:spPr>
          <a:xfrm>
            <a:off x="1493520" y="3983351"/>
            <a:ext cx="1712977" cy="871221"/>
          </a:xfrm>
          <a:prstGeom prst="lef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a:t>
            </a:r>
          </a:p>
        </p:txBody>
      </p:sp>
      <p:sp>
        <p:nvSpPr>
          <p:cNvPr id="13" name="Pil: nedad 12">
            <a:extLst>
              <a:ext uri="{FF2B5EF4-FFF2-40B4-BE49-F238E27FC236}">
                <a16:creationId xmlns:a16="http://schemas.microsoft.com/office/drawing/2014/main" id="{7CEE605F-E248-02F5-91DC-E8052A55FAD3}"/>
              </a:ext>
            </a:extLst>
          </p:cNvPr>
          <p:cNvSpPr/>
          <p:nvPr/>
        </p:nvSpPr>
        <p:spPr>
          <a:xfrm>
            <a:off x="365760" y="3550920"/>
            <a:ext cx="1029655" cy="486365"/>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a:t>
            </a:r>
          </a:p>
        </p:txBody>
      </p:sp>
      <p:pic>
        <p:nvPicPr>
          <p:cNvPr id="15" name="Grafik 14" descr="Luk med massiv udfyldning">
            <a:extLst>
              <a:ext uri="{FF2B5EF4-FFF2-40B4-BE49-F238E27FC236}">
                <a16:creationId xmlns:a16="http://schemas.microsoft.com/office/drawing/2014/main" id="{B6ADF670-ACAF-DAFC-FD02-9B14C0B033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36194" y="2886158"/>
            <a:ext cx="768179" cy="768179"/>
          </a:xfrm>
          <a:prstGeom prst="rect">
            <a:avLst/>
          </a:prstGeom>
        </p:spPr>
      </p:pic>
      <p:pic>
        <p:nvPicPr>
          <p:cNvPr id="16" name="Grafik 15" descr="Luk med massiv udfyldning">
            <a:extLst>
              <a:ext uri="{FF2B5EF4-FFF2-40B4-BE49-F238E27FC236}">
                <a16:creationId xmlns:a16="http://schemas.microsoft.com/office/drawing/2014/main" id="{8328137D-7B9F-8B00-7EF3-8DAE65939A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205" y="3316140"/>
            <a:ext cx="768179" cy="768179"/>
          </a:xfrm>
          <a:prstGeom prst="rect">
            <a:avLst/>
          </a:prstGeom>
        </p:spPr>
      </p:pic>
      <p:sp>
        <p:nvSpPr>
          <p:cNvPr id="5" name="Tekstfelt 4">
            <a:extLst>
              <a:ext uri="{FF2B5EF4-FFF2-40B4-BE49-F238E27FC236}">
                <a16:creationId xmlns:a16="http://schemas.microsoft.com/office/drawing/2014/main" id="{122C4442-4474-7DF2-1A26-85B4F0BDFCE2}"/>
              </a:ext>
            </a:extLst>
          </p:cNvPr>
          <p:cNvSpPr txBox="1"/>
          <p:nvPr/>
        </p:nvSpPr>
        <p:spPr>
          <a:xfrm>
            <a:off x="6085211" y="484188"/>
            <a:ext cx="2387150" cy="711970"/>
          </a:xfrm>
          <a:prstGeom prst="rect">
            <a:avLst/>
          </a:prstGeom>
          <a:noFill/>
          <a:ln>
            <a:noFill/>
          </a:ln>
        </p:spPr>
        <p:txBody>
          <a:bodyPr wrap="square" rtlCol="0">
            <a:noAutofit/>
          </a:bodyPr>
          <a:lstStyle/>
          <a:p>
            <a:pPr algn="l"/>
            <a:r>
              <a:rPr lang="da-DK" sz="4000" dirty="0">
                <a:highlight>
                  <a:srgbClr val="FFFF00"/>
                </a:highlight>
                <a:latin typeface="Helvetica" pitchFamily="2" charset="0"/>
                <a:cs typeface="Arial"/>
              </a:rPr>
              <a:t>Udkast</a:t>
            </a:r>
            <a:endParaRPr lang="da-DK" sz="1400" dirty="0">
              <a:highlight>
                <a:srgbClr val="FFFF00"/>
              </a:highlight>
              <a:latin typeface="Helvetica" pitchFamily="2" charset="0"/>
              <a:cs typeface="Arial"/>
            </a:endParaRPr>
          </a:p>
        </p:txBody>
      </p:sp>
    </p:spTree>
    <p:extLst>
      <p:ext uri="{BB962C8B-B14F-4D97-AF65-F5344CB8AC3E}">
        <p14:creationId xmlns:p14="http://schemas.microsoft.com/office/powerpoint/2010/main" val="371608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7A2E2A-B686-14AD-70D2-1B29DAC758CD}"/>
              </a:ext>
            </a:extLst>
          </p:cNvPr>
          <p:cNvSpPr>
            <a:spLocks noGrp="1"/>
          </p:cNvSpPr>
          <p:nvPr>
            <p:ph type="title"/>
          </p:nvPr>
        </p:nvSpPr>
        <p:spPr/>
        <p:txBody>
          <a:bodyPr/>
          <a:lstStyle/>
          <a:p>
            <a:r>
              <a:rPr lang="da-DK" dirty="0"/>
              <a:t>Vil du (fortsat) modtage nyhedsbrev?</a:t>
            </a:r>
          </a:p>
        </p:txBody>
      </p:sp>
      <p:sp>
        <p:nvSpPr>
          <p:cNvPr id="3" name="Pladsholder til dato 2">
            <a:extLst>
              <a:ext uri="{FF2B5EF4-FFF2-40B4-BE49-F238E27FC236}">
                <a16:creationId xmlns:a16="http://schemas.microsoft.com/office/drawing/2014/main" id="{99339489-4F6C-5AB2-7011-D510BE58FE16}"/>
              </a:ext>
            </a:extLst>
          </p:cNvPr>
          <p:cNvSpPr>
            <a:spLocks noGrp="1"/>
          </p:cNvSpPr>
          <p:nvPr>
            <p:ph type="dt" sz="half" idx="10"/>
          </p:nvPr>
        </p:nvSpPr>
        <p:spPr/>
        <p:txBody>
          <a:bodyPr/>
          <a:lstStyle/>
          <a:p>
            <a:fld id="{6D4EE78B-10A4-4D92-B584-2AD6C24DFD9E}" type="datetime1">
              <a:rPr lang="en-US" smtClean="0"/>
              <a:t>10/3/2025</a:t>
            </a:fld>
            <a:endParaRPr lang="en-US" dirty="0"/>
          </a:p>
        </p:txBody>
      </p:sp>
      <p:sp>
        <p:nvSpPr>
          <p:cNvPr id="4" name="Pladsholder til slidenummer 3">
            <a:extLst>
              <a:ext uri="{FF2B5EF4-FFF2-40B4-BE49-F238E27FC236}">
                <a16:creationId xmlns:a16="http://schemas.microsoft.com/office/drawing/2014/main" id="{E140B045-DE6A-F300-453E-2A4BE99FECFA}"/>
              </a:ext>
            </a:extLst>
          </p:cNvPr>
          <p:cNvSpPr>
            <a:spLocks noGrp="1"/>
          </p:cNvSpPr>
          <p:nvPr>
            <p:ph type="sldNum" sz="quarter" idx="12"/>
          </p:nvPr>
        </p:nvSpPr>
        <p:spPr/>
        <p:txBody>
          <a:bodyPr/>
          <a:lstStyle/>
          <a:p>
            <a:fld id="{74E22A33-96DC-4C2E-AB13-0BE35979BFC0}" type="slidenum">
              <a:rPr lang="en-US" smtClean="0"/>
              <a:t>38</a:t>
            </a:fld>
            <a:endParaRPr lang="en-US" dirty="0"/>
          </a:p>
        </p:txBody>
      </p:sp>
      <p:pic>
        <p:nvPicPr>
          <p:cNvPr id="10" name="Pladsholder til billede 9" descr="Et billede, der indeholder person, indendørs, briller, computer&#10;&#10;Automatisk genereret beskrivelse">
            <a:extLst>
              <a:ext uri="{FF2B5EF4-FFF2-40B4-BE49-F238E27FC236}">
                <a16:creationId xmlns:a16="http://schemas.microsoft.com/office/drawing/2014/main" id="{01B319AA-8D02-5EB5-4184-581C07CCAF8C}"/>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6" name="Pladsholder til tekst 5">
            <a:extLst>
              <a:ext uri="{FF2B5EF4-FFF2-40B4-BE49-F238E27FC236}">
                <a16:creationId xmlns:a16="http://schemas.microsoft.com/office/drawing/2014/main" id="{C892673E-09D8-7BB1-7461-37AB4113900D}"/>
              </a:ext>
            </a:extLst>
          </p:cNvPr>
          <p:cNvSpPr>
            <a:spLocks noGrp="1"/>
          </p:cNvSpPr>
          <p:nvPr>
            <p:ph type="body" sz="quarter" idx="14"/>
          </p:nvPr>
        </p:nvSpPr>
        <p:spPr>
          <a:xfrm>
            <a:off x="0" y="4283880"/>
            <a:ext cx="5038726" cy="861773"/>
          </a:xfrm>
          <a:solidFill>
            <a:schemeClr val="tx2"/>
          </a:solidFill>
          <a:ln w="38100">
            <a:solidFill>
              <a:schemeClr val="accent1"/>
            </a:solidFill>
          </a:ln>
        </p:spPr>
        <p:txBody>
          <a:bodyPr/>
          <a:lstStyle/>
          <a:p>
            <a:pPr marL="72000" lvl="1" indent="0" algn="ctr">
              <a:buNone/>
            </a:pPr>
            <a:endParaRPr lang="da-DK" sz="1400" dirty="0">
              <a:hlinkClick r:id="rId3"/>
            </a:endParaRPr>
          </a:p>
          <a:p>
            <a:pPr marL="72000" lvl="1" indent="0" algn="ctr">
              <a:buNone/>
            </a:pPr>
            <a:r>
              <a:rPr lang="da-DK" sz="1400" dirty="0">
                <a:hlinkClick r:id="rId3"/>
              </a:rPr>
              <a:t>Tilmeld nyhedsbrev fra Arbejdsmarked og beskæftigelse</a:t>
            </a:r>
            <a:r>
              <a:rPr lang="da-DK" sz="1400" dirty="0"/>
              <a:t>  </a:t>
            </a:r>
          </a:p>
        </p:txBody>
      </p:sp>
      <p:sp>
        <p:nvSpPr>
          <p:cNvPr id="7" name="Pladsholder til tekst 6">
            <a:extLst>
              <a:ext uri="{FF2B5EF4-FFF2-40B4-BE49-F238E27FC236}">
                <a16:creationId xmlns:a16="http://schemas.microsoft.com/office/drawing/2014/main" id="{406E1F89-D626-0EFC-C933-B4BABC93FCE2}"/>
              </a:ext>
            </a:extLst>
          </p:cNvPr>
          <p:cNvSpPr>
            <a:spLocks noGrp="1"/>
          </p:cNvSpPr>
          <p:nvPr>
            <p:ph type="body" sz="quarter" idx="15"/>
          </p:nvPr>
        </p:nvSpPr>
        <p:spPr/>
        <p:txBody>
          <a:bodyPr/>
          <a:lstStyle/>
          <a:p>
            <a:endParaRPr lang="da-DK"/>
          </a:p>
        </p:txBody>
      </p:sp>
      <p:pic>
        <p:nvPicPr>
          <p:cNvPr id="9" name="Grafik 8" descr="Database">
            <a:extLst>
              <a:ext uri="{FF2B5EF4-FFF2-40B4-BE49-F238E27FC236}">
                <a16:creationId xmlns:a16="http://schemas.microsoft.com/office/drawing/2014/main" id="{BDCB49D5-B64D-4370-80AC-DA9E8F0CB0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0212" y="1250926"/>
            <a:ext cx="914400" cy="914400"/>
          </a:xfrm>
          <a:prstGeom prst="rect">
            <a:avLst/>
          </a:prstGeom>
        </p:spPr>
      </p:pic>
      <p:pic>
        <p:nvPicPr>
          <p:cNvPr id="12" name="Grafik 11" descr="Hammer">
            <a:extLst>
              <a:ext uri="{FF2B5EF4-FFF2-40B4-BE49-F238E27FC236}">
                <a16:creationId xmlns:a16="http://schemas.microsoft.com/office/drawing/2014/main" id="{B4C62F4B-7321-47D9-989F-5BD118106B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0319" y="3060993"/>
            <a:ext cx="914400" cy="914400"/>
          </a:xfrm>
          <a:prstGeom prst="rect">
            <a:avLst/>
          </a:prstGeom>
        </p:spPr>
      </p:pic>
      <p:pic>
        <p:nvPicPr>
          <p:cNvPr id="14" name="Grafik 13" descr="Nøgle">
            <a:extLst>
              <a:ext uri="{FF2B5EF4-FFF2-40B4-BE49-F238E27FC236}">
                <a16:creationId xmlns:a16="http://schemas.microsoft.com/office/drawing/2014/main" id="{4E24D944-038D-40CA-ABCE-60EF10F041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224514">
            <a:off x="53119" y="2868640"/>
            <a:ext cx="914400" cy="914400"/>
          </a:xfrm>
          <a:prstGeom prst="rect">
            <a:avLst/>
          </a:prstGeom>
        </p:spPr>
      </p:pic>
      <p:pic>
        <p:nvPicPr>
          <p:cNvPr id="17" name="Grafik 16" descr="Database">
            <a:extLst>
              <a:ext uri="{FF2B5EF4-FFF2-40B4-BE49-F238E27FC236}">
                <a16:creationId xmlns:a16="http://schemas.microsoft.com/office/drawing/2014/main" id="{8FF57156-1374-401B-A8F9-C0B77D95BC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90908" y="1276792"/>
            <a:ext cx="914400" cy="914400"/>
          </a:xfrm>
          <a:prstGeom prst="rect">
            <a:avLst/>
          </a:prstGeom>
        </p:spPr>
      </p:pic>
      <p:sp>
        <p:nvSpPr>
          <p:cNvPr id="20" name="Pil: højre 19">
            <a:extLst>
              <a:ext uri="{FF2B5EF4-FFF2-40B4-BE49-F238E27FC236}">
                <a16:creationId xmlns:a16="http://schemas.microsoft.com/office/drawing/2014/main" id="{07E96FD6-262A-4A98-B5CF-C924E303C9CF}"/>
              </a:ext>
            </a:extLst>
          </p:cNvPr>
          <p:cNvSpPr/>
          <p:nvPr/>
        </p:nvSpPr>
        <p:spPr>
          <a:xfrm>
            <a:off x="1496946" y="920753"/>
            <a:ext cx="2022475" cy="162647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22" name="Grafik 21" descr="E-mail">
            <a:extLst>
              <a:ext uri="{FF2B5EF4-FFF2-40B4-BE49-F238E27FC236}">
                <a16:creationId xmlns:a16="http://schemas.microsoft.com/office/drawing/2014/main" id="{E8ED0CC7-0033-47F6-B411-5EA35F8EAF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82250" y="1387313"/>
            <a:ext cx="641626" cy="641626"/>
          </a:xfrm>
          <a:prstGeom prst="rect">
            <a:avLst/>
          </a:prstGeom>
        </p:spPr>
      </p:pic>
      <p:grpSp>
        <p:nvGrpSpPr>
          <p:cNvPr id="24" name="Gruppe 23">
            <a:extLst>
              <a:ext uri="{FF2B5EF4-FFF2-40B4-BE49-F238E27FC236}">
                <a16:creationId xmlns:a16="http://schemas.microsoft.com/office/drawing/2014/main" id="{79F7B692-3D1B-4274-806C-A44F6A228CC7}"/>
              </a:ext>
            </a:extLst>
          </p:cNvPr>
          <p:cNvGrpSpPr/>
          <p:nvPr/>
        </p:nvGrpSpPr>
        <p:grpSpPr>
          <a:xfrm rot="20570708">
            <a:off x="1629642" y="1816978"/>
            <a:ext cx="1268136" cy="1331313"/>
            <a:chOff x="355634" y="2829890"/>
            <a:chExt cx="1231126" cy="1231126"/>
          </a:xfrm>
        </p:grpSpPr>
        <p:pic>
          <p:nvPicPr>
            <p:cNvPr id="16" name="Grafik 15" descr="Vendekalender">
              <a:extLst>
                <a:ext uri="{FF2B5EF4-FFF2-40B4-BE49-F238E27FC236}">
                  <a16:creationId xmlns:a16="http://schemas.microsoft.com/office/drawing/2014/main" id="{8776DDB1-0F57-4557-9982-AD041947CC8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5634" y="2829890"/>
              <a:ext cx="1231126" cy="1231126"/>
            </a:xfrm>
            <a:prstGeom prst="rect">
              <a:avLst/>
            </a:prstGeom>
          </p:spPr>
        </p:pic>
        <p:sp>
          <p:nvSpPr>
            <p:cNvPr id="23" name="Tekstfelt 22">
              <a:extLst>
                <a:ext uri="{FF2B5EF4-FFF2-40B4-BE49-F238E27FC236}">
                  <a16:creationId xmlns:a16="http://schemas.microsoft.com/office/drawing/2014/main" id="{3EC02CFE-3EDA-4A26-B07A-03793075320F}"/>
                </a:ext>
              </a:extLst>
            </p:cNvPr>
            <p:cNvSpPr txBox="1"/>
            <p:nvPr/>
          </p:nvSpPr>
          <p:spPr>
            <a:xfrm>
              <a:off x="574687" y="3451096"/>
              <a:ext cx="793019" cy="395107"/>
            </a:xfrm>
            <a:prstGeom prst="rect">
              <a:avLst/>
            </a:prstGeom>
            <a:noFill/>
            <a:ln>
              <a:noFill/>
            </a:ln>
          </p:spPr>
          <p:txBody>
            <a:bodyPr wrap="square" rtlCol="0">
              <a:noAutofit/>
            </a:bodyPr>
            <a:lstStyle/>
            <a:p>
              <a:pPr algn="l"/>
              <a:r>
                <a:rPr lang="da-DK" sz="1200" b="1" dirty="0">
                  <a:latin typeface="Helvetica" pitchFamily="2" charset="0"/>
                  <a:cs typeface="Arial"/>
                </a:rPr>
                <a:t>1. marts</a:t>
              </a:r>
            </a:p>
          </p:txBody>
        </p:sp>
      </p:grpSp>
      <p:sp>
        <p:nvSpPr>
          <p:cNvPr id="25" name="Tekstfelt 24">
            <a:extLst>
              <a:ext uri="{FF2B5EF4-FFF2-40B4-BE49-F238E27FC236}">
                <a16:creationId xmlns:a16="http://schemas.microsoft.com/office/drawing/2014/main" id="{4C668E6D-DC99-4898-A9F8-9A645438D42A}"/>
              </a:ext>
            </a:extLst>
          </p:cNvPr>
          <p:cNvSpPr txBox="1"/>
          <p:nvPr/>
        </p:nvSpPr>
        <p:spPr>
          <a:xfrm>
            <a:off x="1432766" y="3251637"/>
            <a:ext cx="2766969" cy="722006"/>
          </a:xfrm>
          <a:prstGeom prst="rect">
            <a:avLst/>
          </a:prstGeom>
          <a:noFill/>
          <a:ln>
            <a:noFill/>
          </a:ln>
        </p:spPr>
        <p:txBody>
          <a:bodyPr wrap="square" rtlCol="0">
            <a:noAutofit/>
          </a:bodyPr>
          <a:lstStyle/>
          <a:p>
            <a:pPr algn="l"/>
            <a:r>
              <a:rPr lang="da-DK" sz="1100" dirty="0">
                <a:latin typeface="Neue Haas Grotesk Text Pro" panose="020B0504020202020204" pitchFamily="34" charset="0"/>
                <a:cs typeface="Arial"/>
              </a:rPr>
              <a:t>Jf. GDPR må tilmeldtes mailadresser ikke flyttes til den nye platform! </a:t>
            </a:r>
          </a:p>
          <a:p>
            <a:pPr algn="l"/>
            <a:r>
              <a:rPr lang="da-DK" sz="1100" dirty="0">
                <a:latin typeface="Neue Haas Grotesk Text Pro" panose="020B0504020202020204" pitchFamily="34" charset="0"/>
                <a:cs typeface="Arial"/>
              </a:rPr>
              <a:t>I skal derfor tilmelde jer igen.</a:t>
            </a:r>
          </a:p>
        </p:txBody>
      </p:sp>
      <p:sp>
        <p:nvSpPr>
          <p:cNvPr id="5" name="Tekstfelt 4">
            <a:extLst>
              <a:ext uri="{FF2B5EF4-FFF2-40B4-BE49-F238E27FC236}">
                <a16:creationId xmlns:a16="http://schemas.microsoft.com/office/drawing/2014/main" id="{F52FF825-6279-041D-635D-3D87516BACD5}"/>
              </a:ext>
            </a:extLst>
          </p:cNvPr>
          <p:cNvSpPr txBox="1"/>
          <p:nvPr/>
        </p:nvSpPr>
        <p:spPr>
          <a:xfrm>
            <a:off x="6085211" y="484188"/>
            <a:ext cx="2387150" cy="711970"/>
          </a:xfrm>
          <a:prstGeom prst="rect">
            <a:avLst/>
          </a:prstGeom>
          <a:noFill/>
          <a:ln>
            <a:noFill/>
          </a:ln>
        </p:spPr>
        <p:txBody>
          <a:bodyPr wrap="square" rtlCol="0">
            <a:noAutofit/>
          </a:bodyPr>
          <a:lstStyle/>
          <a:p>
            <a:pPr algn="l"/>
            <a:r>
              <a:rPr lang="da-DK" sz="4000" dirty="0">
                <a:highlight>
                  <a:srgbClr val="FFFF00"/>
                </a:highlight>
                <a:latin typeface="Helvetica" pitchFamily="2" charset="0"/>
                <a:cs typeface="Arial"/>
              </a:rPr>
              <a:t>Udkast</a:t>
            </a:r>
            <a:endParaRPr lang="da-DK" sz="1400" dirty="0">
              <a:highlight>
                <a:srgbClr val="FFFF00"/>
              </a:highlight>
              <a:latin typeface="Helvetica" pitchFamily="2" charset="0"/>
              <a:cs typeface="Arial"/>
            </a:endParaRPr>
          </a:p>
        </p:txBody>
      </p:sp>
    </p:spTree>
    <p:extLst>
      <p:ext uri="{BB962C8B-B14F-4D97-AF65-F5344CB8AC3E}">
        <p14:creationId xmlns:p14="http://schemas.microsoft.com/office/powerpoint/2010/main" val="230361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Tips</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40463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A0683-005A-3CCA-E443-6C2814E0AA99}"/>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6D57D5C-7B0F-68F9-C77B-FE75939B7017}"/>
              </a:ext>
            </a:extLst>
          </p:cNvPr>
          <p:cNvSpPr>
            <a:spLocks noGrp="1"/>
          </p:cNvSpPr>
          <p:nvPr>
            <p:ph type="body" sz="quarter" idx="10"/>
          </p:nvPr>
        </p:nvSpPr>
        <p:spPr/>
        <p:txBody>
          <a:bodyPr/>
          <a:lstStyle/>
          <a:p>
            <a:r>
              <a:rPr lang="en-US" dirty="0" err="1">
                <a:solidFill>
                  <a:srgbClr val="7030A0"/>
                </a:solidFill>
              </a:rPr>
              <a:t>Brugertilfredshedsundersøgelsen</a:t>
            </a:r>
            <a:r>
              <a:rPr lang="en-US" dirty="0">
                <a:solidFill>
                  <a:srgbClr val="7030A0"/>
                </a:solidFill>
              </a:rPr>
              <a:t> – Sommer 2024</a:t>
            </a:r>
          </a:p>
          <a:p>
            <a:r>
              <a:rPr lang="da-DK" dirty="0">
                <a:solidFill>
                  <a:srgbClr val="7030A0"/>
                </a:solidFill>
              </a:rPr>
              <a:t>Regionsmøde i H2 2024</a:t>
            </a:r>
          </a:p>
          <a:p>
            <a:r>
              <a:rPr lang="en-US" dirty="0">
                <a:solidFill>
                  <a:srgbClr val="7030A0"/>
                </a:solidFill>
              </a:rPr>
              <a:t>Release 5.3 – 3. </a:t>
            </a:r>
            <a:r>
              <a:rPr lang="en-US" dirty="0" err="1">
                <a:solidFill>
                  <a:srgbClr val="7030A0"/>
                </a:solidFill>
              </a:rPr>
              <a:t>december</a:t>
            </a:r>
            <a:r>
              <a:rPr lang="en-US" dirty="0">
                <a:solidFill>
                  <a:srgbClr val="7030A0"/>
                </a:solidFill>
              </a:rPr>
              <a:t> 2024</a:t>
            </a:r>
          </a:p>
          <a:p>
            <a:r>
              <a:rPr lang="da-DK" dirty="0">
                <a:solidFill>
                  <a:srgbClr val="7030A0"/>
                </a:solidFill>
              </a:rPr>
              <a:t>Release 5.2 – 13. september 2024</a:t>
            </a:r>
          </a:p>
          <a:p>
            <a:r>
              <a:rPr lang="da-DK" dirty="0">
                <a:solidFill>
                  <a:srgbClr val="7030A0"/>
                </a:solidFill>
              </a:rPr>
              <a:t>Release 5.0 – 25. marts 2024</a:t>
            </a:r>
          </a:p>
          <a:p>
            <a:r>
              <a:rPr lang="da-DK" dirty="0">
                <a:solidFill>
                  <a:srgbClr val="7030A0"/>
                </a:solidFill>
              </a:rPr>
              <a:t>Tips</a:t>
            </a:r>
          </a:p>
          <a:p>
            <a:r>
              <a:rPr lang="da-DK" dirty="0">
                <a:solidFill>
                  <a:srgbClr val="7030A0"/>
                </a:solidFill>
              </a:rPr>
              <a:t>Kendte fejl</a:t>
            </a:r>
          </a:p>
          <a:p>
            <a:r>
              <a:rPr lang="da-DK" dirty="0">
                <a:solidFill>
                  <a:srgbClr val="7030A0"/>
                </a:solidFill>
              </a:rPr>
              <a:t>Spørgsmål</a:t>
            </a:r>
          </a:p>
          <a:p>
            <a:r>
              <a:rPr lang="da-DK" dirty="0">
                <a:solidFill>
                  <a:srgbClr val="7030A0"/>
                </a:solidFill>
              </a:rPr>
              <a:t>Hvad sker på næste statusmøde?</a:t>
            </a:r>
          </a:p>
          <a:p>
            <a:r>
              <a:rPr lang="da-DK" dirty="0">
                <a:solidFill>
                  <a:srgbClr val="00B050"/>
                </a:solidFill>
              </a:rPr>
              <a:t>Status på ansøgninger fra </a:t>
            </a:r>
            <a:r>
              <a:rPr lang="da-DK" dirty="0" err="1">
                <a:solidFill>
                  <a:srgbClr val="00B050"/>
                </a:solidFill>
              </a:rPr>
              <a:t>EGs</a:t>
            </a:r>
            <a:r>
              <a:rPr lang="da-DK" dirty="0">
                <a:solidFill>
                  <a:srgbClr val="00B050"/>
                </a:solidFill>
              </a:rPr>
              <a:t> selvbetjeningsløsning</a:t>
            </a:r>
          </a:p>
          <a:p>
            <a:r>
              <a:rPr lang="da-DK" dirty="0">
                <a:solidFill>
                  <a:srgbClr val="00B050"/>
                </a:solidFill>
              </a:rPr>
              <a:t>Status på driften </a:t>
            </a:r>
          </a:p>
          <a:p>
            <a:r>
              <a:rPr lang="da-DK" dirty="0"/>
              <a:t>Tak for i dag</a:t>
            </a:r>
          </a:p>
          <a:p>
            <a:endParaRPr lang="da-DK" dirty="0"/>
          </a:p>
        </p:txBody>
      </p:sp>
      <p:sp>
        <p:nvSpPr>
          <p:cNvPr id="5" name="Tekstfelt 4">
            <a:extLst>
              <a:ext uri="{FF2B5EF4-FFF2-40B4-BE49-F238E27FC236}">
                <a16:creationId xmlns:a16="http://schemas.microsoft.com/office/drawing/2014/main" id="{7C2ED4D0-2F3D-25A9-9664-C5246EFFFB4E}"/>
              </a:ext>
            </a:extLst>
          </p:cNvPr>
          <p:cNvSpPr txBox="1"/>
          <p:nvPr/>
        </p:nvSpPr>
        <p:spPr>
          <a:xfrm>
            <a:off x="3939817" y="1203598"/>
            <a:ext cx="553998" cy="1435649"/>
          </a:xfrm>
          <a:prstGeom prst="rect">
            <a:avLst/>
          </a:prstGeom>
          <a:noFill/>
        </p:spPr>
        <p:txBody>
          <a:bodyPr vert="vert270" wrap="none" rtlCol="0">
            <a:spAutoFit/>
          </a:bodyPr>
          <a:lstStyle/>
          <a:p>
            <a:r>
              <a:rPr lang="da-DK" sz="1200" dirty="0">
                <a:solidFill>
                  <a:srgbClr val="7030A0"/>
                </a:solidFill>
                <a:latin typeface="Neue Haas Grotesk Text Pro" panose="020B0504020202020204" pitchFamily="34" charset="0"/>
              </a:rPr>
              <a:t>Sagsbehandler og </a:t>
            </a:r>
          </a:p>
          <a:p>
            <a:r>
              <a:rPr lang="da-DK" sz="1200" dirty="0">
                <a:solidFill>
                  <a:srgbClr val="7030A0"/>
                </a:solidFill>
                <a:latin typeface="Neue Haas Grotesk Text Pro" panose="020B0504020202020204" pitchFamily="34" charset="0"/>
              </a:rPr>
              <a:t>systemansvarlig</a:t>
            </a:r>
          </a:p>
        </p:txBody>
      </p:sp>
      <p:sp>
        <p:nvSpPr>
          <p:cNvPr id="6" name="Tekstfelt 5">
            <a:extLst>
              <a:ext uri="{FF2B5EF4-FFF2-40B4-BE49-F238E27FC236}">
                <a16:creationId xmlns:a16="http://schemas.microsoft.com/office/drawing/2014/main" id="{C592D37B-A091-09FC-6EF6-FA9AB93940B8}"/>
              </a:ext>
            </a:extLst>
          </p:cNvPr>
          <p:cNvSpPr txBox="1"/>
          <p:nvPr/>
        </p:nvSpPr>
        <p:spPr>
          <a:xfrm>
            <a:off x="4032150" y="3174203"/>
            <a:ext cx="369332" cy="1294840"/>
          </a:xfrm>
          <a:prstGeom prst="rect">
            <a:avLst/>
          </a:prstGeom>
          <a:noFill/>
        </p:spPr>
        <p:txBody>
          <a:bodyPr vert="vert270" wrap="square" rtlCol="0">
            <a:spAutoFit/>
          </a:bodyPr>
          <a:lstStyle/>
          <a:p>
            <a:r>
              <a:rPr lang="da-DK" sz="1200" dirty="0">
                <a:solidFill>
                  <a:srgbClr val="00B050"/>
                </a:solidFill>
                <a:latin typeface="Neue Haas Grotesk Text Pro" panose="020B0504020202020204" pitchFamily="34" charset="0"/>
              </a:rPr>
              <a:t>Systemansvarlig</a:t>
            </a:r>
          </a:p>
        </p:txBody>
      </p:sp>
      <p:pic>
        <p:nvPicPr>
          <p:cNvPr id="14" name="Pladsholder til billede 13" descr="Et billede, der indeholder udendørs, vandfugl, vand, and&#10;&#10;Automatisk genereret beskrivelse">
            <a:extLst>
              <a:ext uri="{FF2B5EF4-FFF2-40B4-BE49-F238E27FC236}">
                <a16:creationId xmlns:a16="http://schemas.microsoft.com/office/drawing/2014/main" id="{47FD91C9-72CC-AA9F-FC9D-AE3D5B710459}"/>
              </a:ext>
            </a:extLst>
          </p:cNvPr>
          <p:cNvPicPr>
            <a:picLocks noGrp="1" noChangeAspect="1"/>
          </p:cNvPicPr>
          <p:nvPr>
            <p:ph type="pic" sz="quarter" idx="12"/>
          </p:nvPr>
        </p:nvPicPr>
        <p:blipFill>
          <a:blip r:embed="rId2"/>
          <a:srcRect l="13751" r="13751"/>
          <a:stretch>
            <a:fillRect/>
          </a:stretch>
        </p:blipFill>
        <p:spPr/>
      </p:pic>
    </p:spTree>
    <p:extLst>
      <p:ext uri="{BB962C8B-B14F-4D97-AF65-F5344CB8AC3E}">
        <p14:creationId xmlns:p14="http://schemas.microsoft.com/office/powerpoint/2010/main" val="1380349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Ret ”Bevilget” til ”Afslag”</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Det er muligt at rette en bevilling fra ”Bevilget” til ”Afslag”.</a:t>
            </a:r>
          </a:p>
          <a:p>
            <a:pPr marL="171450" indent="-171450">
              <a:buFont typeface="Arial" panose="020B0604020202020204" pitchFamily="34" charset="0"/>
              <a:buChar char="•"/>
            </a:pPr>
            <a:r>
              <a:rPr lang="da-DK" dirty="0"/>
              <a:t>Det kræver dog, at I tilpasser en datoen i ”Bevilling slut” i processen, til dagen efter den dato, som KP vælger.</a:t>
            </a:r>
          </a:p>
          <a:p>
            <a:pPr marL="171450" indent="-171450">
              <a:buFont typeface="Arial" panose="020B0604020202020204" pitchFamily="34" charset="0"/>
              <a:buChar char="•"/>
            </a:pPr>
            <a:r>
              <a:rPr lang="da-DK" dirty="0"/>
              <a:t>Vi har lagt en vejledning på </a:t>
            </a:r>
            <a:r>
              <a:rPr lang="da-DK" dirty="0" err="1"/>
              <a:t>KOMBITs</a:t>
            </a:r>
            <a:r>
              <a:rPr lang="da-DK" dirty="0"/>
              <a:t> dokumentbibliotek under ”Vejledning mv.” og herefter ”Navigationssedler”: </a:t>
            </a:r>
            <a:r>
              <a:rPr lang="da-DK" sz="1000" u="sng" dirty="0">
                <a:solidFill>
                  <a:srgbClr val="0563C1"/>
                </a:solidFill>
                <a:effectLst/>
                <a:latin typeface="Arial" panose="020B0604020202020204" pitchFamily="34" charset="0"/>
                <a:ea typeface="Times New Roman" panose="02020603050405020304" pitchFamily="18" charset="0"/>
                <a:hlinkClick r:id="rId2"/>
              </a:rPr>
              <a:t>Vejlednings- og uddannelsesmaterialer</a:t>
            </a:r>
            <a:endParaRPr lang="da-DK" sz="1000"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Tips</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746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91FCE-F03D-7214-E16D-02122A2C5C80}"/>
              </a:ext>
            </a:extLst>
          </p:cNvPr>
          <p:cNvSpPr>
            <a:spLocks noGrp="1"/>
          </p:cNvSpPr>
          <p:nvPr>
            <p:ph type="title"/>
          </p:nvPr>
        </p:nvSpPr>
        <p:spPr/>
        <p:txBody>
          <a:bodyPr/>
          <a:lstStyle/>
          <a:p>
            <a:r>
              <a:rPr lang="da-DK" dirty="0"/>
              <a:t>Forvaltningshåndbogen er opdateret</a:t>
            </a:r>
          </a:p>
        </p:txBody>
      </p:sp>
      <p:sp>
        <p:nvSpPr>
          <p:cNvPr id="3" name="Pladsholder til tekst 2">
            <a:extLst>
              <a:ext uri="{FF2B5EF4-FFF2-40B4-BE49-F238E27FC236}">
                <a16:creationId xmlns:a16="http://schemas.microsoft.com/office/drawing/2014/main" id="{EADEB0D6-B131-850B-2677-CB66AF878CA6}"/>
              </a:ext>
            </a:extLst>
          </p:cNvPr>
          <p:cNvSpPr>
            <a:spLocks noGrp="1"/>
          </p:cNvSpPr>
          <p:nvPr>
            <p:ph type="body" sz="quarter" idx="10"/>
          </p:nvPr>
        </p:nvSpPr>
        <p:spPr/>
        <p:txBody>
          <a:bodyPr/>
          <a:lstStyle/>
          <a:p>
            <a:r>
              <a:rPr lang="da-DK" dirty="0" err="1"/>
              <a:t>KPs</a:t>
            </a:r>
            <a:r>
              <a:rPr lang="da-DK" dirty="0"/>
              <a:t> forvaltningshåndbog kan tilgås fra </a:t>
            </a:r>
            <a:r>
              <a:rPr lang="da-DK" dirty="0" err="1"/>
              <a:t>KOMBITs</a:t>
            </a:r>
            <a:r>
              <a:rPr lang="da-DK" dirty="0"/>
              <a:t> </a:t>
            </a:r>
            <a:r>
              <a:rPr lang="da-DK" dirty="0" err="1"/>
              <a:t>dokuentbibliotek</a:t>
            </a:r>
            <a:r>
              <a:rPr lang="da-DK" dirty="0"/>
              <a:t> og fra driftssiden: </a:t>
            </a:r>
            <a:r>
              <a:rPr lang="da-DK" dirty="0">
                <a:hlinkClick r:id="rId2"/>
              </a:rPr>
              <a:t>KP – Forvaltningshåndbog</a:t>
            </a:r>
            <a:endParaRPr lang="da-DK" dirty="0"/>
          </a:p>
          <a:p>
            <a:endParaRPr lang="da-DK" dirty="0"/>
          </a:p>
          <a:p>
            <a:r>
              <a:rPr lang="da-DK" dirty="0"/>
              <a:t>På vej:</a:t>
            </a:r>
          </a:p>
          <a:p>
            <a:pPr marL="171450" indent="-171450">
              <a:buFontTx/>
              <a:buChar char="-"/>
            </a:pPr>
            <a:r>
              <a:rPr lang="da-DK" dirty="0"/>
              <a:t>I tager nye dele af KP i brug: Ydelser</a:t>
            </a:r>
          </a:p>
          <a:p>
            <a:pPr marL="171450" indent="-171450">
              <a:buFontTx/>
              <a:buChar char="-"/>
            </a:pPr>
            <a:r>
              <a:rPr lang="da-DK" dirty="0"/>
              <a:t>Forretningskonstanter =&gt; (Genbesøg…)</a:t>
            </a:r>
          </a:p>
          <a:p>
            <a:pPr marL="171450" indent="-171450">
              <a:buFontTx/>
              <a:buChar char="-"/>
            </a:pPr>
            <a:r>
              <a:rPr lang="da-DK" dirty="0"/>
              <a:t>Institutioner til mellemkommunal afregning (Institutionsoversigt) =&gt; (Genbesøg…)</a:t>
            </a:r>
          </a:p>
          <a:p>
            <a:pPr marL="171450" indent="-171450">
              <a:buFontTx/>
              <a:buChar char="-"/>
            </a:pPr>
            <a:endParaRPr lang="da-DK" dirty="0"/>
          </a:p>
        </p:txBody>
      </p:sp>
      <p:sp>
        <p:nvSpPr>
          <p:cNvPr id="4" name="Pladsholder til tekst 3">
            <a:extLst>
              <a:ext uri="{FF2B5EF4-FFF2-40B4-BE49-F238E27FC236}">
                <a16:creationId xmlns:a16="http://schemas.microsoft.com/office/drawing/2014/main" id="{381FFE52-41B0-E901-681F-9258B60F77BD}"/>
              </a:ext>
            </a:extLst>
          </p:cNvPr>
          <p:cNvSpPr>
            <a:spLocks noGrp="1"/>
          </p:cNvSpPr>
          <p:nvPr>
            <p:ph type="body" sz="quarter" idx="11"/>
          </p:nvPr>
        </p:nvSpPr>
        <p:spPr/>
        <p:txBody>
          <a:bodyPr/>
          <a:lstStyle/>
          <a:p>
            <a:r>
              <a:rPr lang="da-DK" dirty="0"/>
              <a:t>Tips</a:t>
            </a:r>
          </a:p>
        </p:txBody>
      </p:sp>
      <p:pic>
        <p:nvPicPr>
          <p:cNvPr id="7" name="Pladsholder til billede 6" descr="Et billede, der indeholder udendørs, vand, sky, bro&#10;&#10;Automatisk genereret beskrivelse">
            <a:extLst>
              <a:ext uri="{FF2B5EF4-FFF2-40B4-BE49-F238E27FC236}">
                <a16:creationId xmlns:a16="http://schemas.microsoft.com/office/drawing/2014/main" id="{1F6BEE6B-2E8A-250F-569E-A9D7195F5483}"/>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pic>
        <p:nvPicPr>
          <p:cNvPr id="12" name="Billede 11">
            <a:extLst>
              <a:ext uri="{FF2B5EF4-FFF2-40B4-BE49-F238E27FC236}">
                <a16:creationId xmlns:a16="http://schemas.microsoft.com/office/drawing/2014/main" id="{6AF101A2-33EC-BAD7-C901-DFFA359D62FB}"/>
              </a:ext>
            </a:extLst>
          </p:cNvPr>
          <p:cNvPicPr>
            <a:picLocks noChangeAspect="1"/>
          </p:cNvPicPr>
          <p:nvPr/>
        </p:nvPicPr>
        <p:blipFill>
          <a:blip r:embed="rId4"/>
          <a:stretch>
            <a:fillRect/>
          </a:stretch>
        </p:blipFill>
        <p:spPr>
          <a:xfrm>
            <a:off x="4544042" y="491442"/>
            <a:ext cx="4599958" cy="4659312"/>
          </a:xfrm>
          <a:prstGeom prst="rect">
            <a:avLst/>
          </a:prstGeom>
        </p:spPr>
      </p:pic>
    </p:spTree>
    <p:extLst>
      <p:ext uri="{BB962C8B-B14F-4D97-AF65-F5344CB8AC3E}">
        <p14:creationId xmlns:p14="http://schemas.microsoft.com/office/powerpoint/2010/main" val="21775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Kendte fejl</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254417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KP logger ud for tidligt</a:t>
            </a:r>
            <a:br>
              <a:rPr lang="da-DK" dirty="0">
                <a:latin typeface="Neue Haas Grotesk Text Pro" panose="020B0504020202020204" pitchFamily="34" charset="0"/>
              </a:rPr>
            </a:br>
            <a:r>
              <a:rPr lang="da-DK" dirty="0">
                <a:solidFill>
                  <a:schemeClr val="tx2"/>
                </a:solidFill>
                <a:latin typeface="Neue Haas Grotesk Text Pro" panose="020B0504020202020204" pitchFamily="34" charset="0"/>
              </a:rPr>
              <a:t>Fortsat problem med udløb</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r>
              <a:rPr lang="da-DK" dirty="0"/>
              <a:t>Adspurgte kommuner oplever ikke længere problemer med for tidlig ”time out”.</a:t>
            </a:r>
          </a:p>
          <a:p>
            <a:r>
              <a:rPr lang="da-DK" dirty="0"/>
              <a:t>Hvis I fortsat oplever problemer med at blive logget ud for tidligt, er det vigtigt, at I melder det ind via Min Support.</a:t>
            </a:r>
          </a:p>
          <a:p>
            <a:pPr marL="171450" indent="-171450">
              <a:buFont typeface="Arial" panose="020B0604020202020204" pitchFamily="34" charset="0"/>
              <a:buChar char="•"/>
            </a:pPr>
            <a:r>
              <a:rPr lang="da-DK" dirty="0"/>
              <a:t>Husk at medsende hvem der har oplevet problemet og hvornår</a:t>
            </a:r>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Kendte fejl</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8D4625F5-FFB5-5420-8F34-4F4AA61367CE}"/>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a:t>
            </a:r>
          </a:p>
        </p:txBody>
      </p:sp>
    </p:spTree>
    <p:extLst>
      <p:ext uri="{BB962C8B-B14F-4D97-AF65-F5344CB8AC3E}">
        <p14:creationId xmlns:p14="http://schemas.microsoft.com/office/powerpoint/2010/main" val="184883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Fradrag fra serviceleverandører kan være forsinkede</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dirty="0">
                <a:hlinkClick r:id="rId2"/>
              </a:rPr>
              <a:t>Link til driftsbesked</a:t>
            </a:r>
            <a:r>
              <a:rPr lang="da-DK" dirty="0"/>
              <a:t>:</a:t>
            </a:r>
          </a:p>
          <a:p>
            <a:r>
              <a:rPr lang="da-DK" dirty="0"/>
              <a:t>”Siden d. 16. juli har der været en fejl i den del af systemet der behandler TF-filer fra serviceleverandører. Fejlen har betydet at nogle af de træk der skulle have være oprettet på baggrund af oplysningerne fra serviceleverandørerne, først er blevet oprettet efter månedskørslen i august.</a:t>
            </a:r>
            <a:br>
              <a:rPr lang="da-DK" dirty="0"/>
            </a:br>
            <a:r>
              <a:rPr lang="da-DK" dirty="0"/>
              <a:t>Disse træk er nu blevet oprettet, men vil desværre først blive trukket i borgernes pension ved næste månedskørsel.</a:t>
            </a:r>
          </a:p>
          <a:p>
            <a:r>
              <a:rPr lang="da-DK" dirty="0"/>
              <a:t>Lister over de påvirkede træk er blevet sendt ud til de berørte kommuner.</a:t>
            </a:r>
          </a:p>
          <a:p>
            <a:r>
              <a:rPr lang="da-DK" dirty="0"/>
              <a:t>Fejlen er nu lokaliseret og der er derfor ingen risiko for at samme fejl opstår igen ved næste måneds månedskørsel.”</a:t>
            </a:r>
          </a:p>
          <a:p>
            <a:endParaRPr lang="da-DK" dirty="0"/>
          </a:p>
          <a:p>
            <a:r>
              <a:rPr lang="da-DK" dirty="0"/>
              <a:t>Da beløbene kan variere meget, er det besluttet, at der ikke bliver sendt et standardbrev ud fra </a:t>
            </a:r>
            <a:r>
              <a:rPr lang="da-DK" dirty="0" err="1"/>
              <a:t>Netcompanys</a:t>
            </a:r>
            <a:r>
              <a:rPr lang="da-DK" dirty="0"/>
              <a:t> side til de berørte borgere. </a:t>
            </a:r>
          </a:p>
          <a:p>
            <a:endParaRPr lang="da-DK" dirty="0"/>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92AD7939-E05F-8843-2824-CDFB0890D8D3}"/>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a:t>
            </a:r>
          </a:p>
        </p:txBody>
      </p:sp>
    </p:spTree>
    <p:extLst>
      <p:ext uri="{BB962C8B-B14F-4D97-AF65-F5344CB8AC3E}">
        <p14:creationId xmlns:p14="http://schemas.microsoft.com/office/powerpoint/2010/main" val="133516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E64B6-AEE2-E4B7-DBCF-5AF05A972171}"/>
              </a:ext>
            </a:extLst>
          </p:cNvPr>
          <p:cNvSpPr>
            <a:spLocks noGrp="1"/>
          </p:cNvSpPr>
          <p:nvPr>
            <p:ph type="title"/>
          </p:nvPr>
        </p:nvSpPr>
        <p:spPr/>
        <p:txBody>
          <a:bodyPr/>
          <a:lstStyle/>
          <a:p>
            <a:r>
              <a:rPr lang="da-DK" dirty="0"/>
              <a:t>Post til hjemløse borgere</a:t>
            </a:r>
          </a:p>
        </p:txBody>
      </p:sp>
      <p:sp>
        <p:nvSpPr>
          <p:cNvPr id="3" name="Pladsholder til tekst 2">
            <a:extLst>
              <a:ext uri="{FF2B5EF4-FFF2-40B4-BE49-F238E27FC236}">
                <a16:creationId xmlns:a16="http://schemas.microsoft.com/office/drawing/2014/main" id="{BCA92371-557A-5836-6A4A-30C7146DBF8F}"/>
              </a:ext>
            </a:extLst>
          </p:cNvPr>
          <p:cNvSpPr>
            <a:spLocks noGrp="1"/>
          </p:cNvSpPr>
          <p:nvPr>
            <p:ph type="body" sz="quarter" idx="10"/>
          </p:nvPr>
        </p:nvSpPr>
        <p:spPr/>
        <p:txBody>
          <a:bodyPr/>
          <a:lstStyle/>
          <a:p>
            <a:r>
              <a:rPr lang="da-DK" dirty="0"/>
              <a:t>Borgere med ukendt adresse (højt vejnummer) får ikke tilsendt post uanset, om de er tilmeldt digital post eller ej. </a:t>
            </a:r>
          </a:p>
          <a:p>
            <a:r>
              <a:rPr lang="da-DK" dirty="0"/>
              <a:t>Ved henvendelse kan borger få printet brevene direkte fra KP.</a:t>
            </a:r>
          </a:p>
          <a:p>
            <a:r>
              <a:rPr lang="da-DK" b="1" dirty="0"/>
              <a:t>Løsning</a:t>
            </a:r>
            <a:r>
              <a:rPr lang="da-DK" dirty="0"/>
              <a:t>: </a:t>
            </a:r>
          </a:p>
          <a:p>
            <a:pPr marL="171450" indent="-171450">
              <a:buFont typeface="Arial" panose="020B0604020202020204" pitchFamily="34" charset="0"/>
              <a:buChar char="•"/>
            </a:pPr>
            <a:r>
              <a:rPr lang="da-DK" dirty="0"/>
              <a:t>Ved højt vejnummer vil KP slå op på CPR, om borger kan modtage digitalt. På den baggrund sender KP digitalt eller sætte retvisende status på brevet. </a:t>
            </a:r>
          </a:p>
          <a:p>
            <a:pPr marL="171450" indent="-171450">
              <a:buFont typeface="Arial" panose="020B0604020202020204" pitchFamily="34" charset="0"/>
              <a:buChar char="•"/>
            </a:pPr>
            <a:r>
              <a:rPr lang="da-DK" dirty="0"/>
              <a:t>Der vil være en dags forsinkelse på borgers status på baggrund af opslag i CPR.</a:t>
            </a:r>
          </a:p>
        </p:txBody>
      </p:sp>
      <p:sp>
        <p:nvSpPr>
          <p:cNvPr id="4" name="Pladsholder til tekst 3">
            <a:extLst>
              <a:ext uri="{FF2B5EF4-FFF2-40B4-BE49-F238E27FC236}">
                <a16:creationId xmlns:a16="http://schemas.microsoft.com/office/drawing/2014/main" id="{1013EBB0-3E48-DE22-2B89-9F8673A049BA}"/>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ræ, udendørs, bjerg, bakke&#10;&#10;Automatisk genereret beskrivelse">
            <a:extLst>
              <a:ext uri="{FF2B5EF4-FFF2-40B4-BE49-F238E27FC236}">
                <a16:creationId xmlns:a16="http://schemas.microsoft.com/office/drawing/2014/main" id="{8E112306-85DB-3ADB-D7DA-40A414BF0CB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0013C217-5A0A-B6B0-6B41-3FE5B0BEC7AD}"/>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Endnu ikke prioriteret til release</a:t>
            </a:r>
          </a:p>
        </p:txBody>
      </p:sp>
    </p:spTree>
    <p:extLst>
      <p:ext uri="{BB962C8B-B14F-4D97-AF65-F5344CB8AC3E}">
        <p14:creationId xmlns:p14="http://schemas.microsoft.com/office/powerpoint/2010/main" val="68101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endParaRPr lang="da-DK" dirty="0"/>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endParaRPr lang="da-DK" dirty="0"/>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ekst, maleri, kunst, plakat&#10;&#10;Automatisk genereret beskrivelse">
            <a:extLst>
              <a:ext uri="{FF2B5EF4-FFF2-40B4-BE49-F238E27FC236}">
                <a16:creationId xmlns:a16="http://schemas.microsoft.com/office/drawing/2014/main" id="{6CE00287-6FFA-D4C8-3590-8BAC64F54CF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8" name="Rektangel 7">
            <a:extLst>
              <a:ext uri="{FF2B5EF4-FFF2-40B4-BE49-F238E27FC236}">
                <a16:creationId xmlns:a16="http://schemas.microsoft.com/office/drawing/2014/main" id="{50CBF6A3-7FF1-8280-88CF-3B7BD21580FB}"/>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Løses til d. 27.6</a:t>
            </a:r>
          </a:p>
        </p:txBody>
      </p:sp>
      <p:sp>
        <p:nvSpPr>
          <p:cNvPr id="5" name="Tekstfelt 4">
            <a:extLst>
              <a:ext uri="{FF2B5EF4-FFF2-40B4-BE49-F238E27FC236}">
                <a16:creationId xmlns:a16="http://schemas.microsoft.com/office/drawing/2014/main" id="{15525980-9FBE-9E04-58D9-9659B80D2946}"/>
              </a:ext>
            </a:extLst>
          </p:cNvPr>
          <p:cNvSpPr txBox="1"/>
          <p:nvPr/>
        </p:nvSpPr>
        <p:spPr>
          <a:xfrm>
            <a:off x="3622431" y="1072662"/>
            <a:ext cx="2051538" cy="826476"/>
          </a:xfrm>
          <a:prstGeom prst="rect">
            <a:avLst/>
          </a:prstGeom>
          <a:noFill/>
          <a:ln>
            <a:noFill/>
          </a:ln>
        </p:spPr>
        <p:txBody>
          <a:bodyPr wrap="square" rtlCol="0">
            <a:noAutofit/>
          </a:bodyPr>
          <a:lstStyle/>
          <a:p>
            <a:pPr algn="l"/>
            <a:r>
              <a:rPr lang="da-DK" sz="32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23767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ladsholder til billede 22" descr="Et billede, der indeholder person, tøj, briller, Ansigt&#10;&#10;Automatisk genereret beskrivelse">
            <a:extLst>
              <a:ext uri="{FF2B5EF4-FFF2-40B4-BE49-F238E27FC236}">
                <a16:creationId xmlns:a16="http://schemas.microsoft.com/office/drawing/2014/main" id="{7D8B0D00-00F6-38D5-90BA-16DAF002164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2" name="Titel 1">
            <a:extLst>
              <a:ext uri="{FF2B5EF4-FFF2-40B4-BE49-F238E27FC236}">
                <a16:creationId xmlns:a16="http://schemas.microsoft.com/office/drawing/2014/main" id="{BCB0EC46-EB62-37E1-2D12-645484F713B0}"/>
              </a:ext>
            </a:extLst>
          </p:cNvPr>
          <p:cNvSpPr>
            <a:spLocks noGrp="1"/>
          </p:cNvSpPr>
          <p:nvPr>
            <p:ph type="title"/>
          </p:nvPr>
        </p:nvSpPr>
        <p:spPr/>
        <p:txBody>
          <a:bodyPr/>
          <a:lstStyle/>
          <a:p>
            <a:r>
              <a:rPr lang="da-DK" dirty="0"/>
              <a:t>Problem med at slette planlagte udbetalinger</a:t>
            </a:r>
          </a:p>
        </p:txBody>
      </p:sp>
      <p:sp>
        <p:nvSpPr>
          <p:cNvPr id="3" name="Pladsholder til tekst 2">
            <a:extLst>
              <a:ext uri="{FF2B5EF4-FFF2-40B4-BE49-F238E27FC236}">
                <a16:creationId xmlns:a16="http://schemas.microsoft.com/office/drawing/2014/main" id="{F8272D5D-7D7E-8DBB-3AF5-4A08B759BCDF}"/>
              </a:ext>
            </a:extLst>
          </p:cNvPr>
          <p:cNvSpPr>
            <a:spLocks noGrp="1"/>
          </p:cNvSpPr>
          <p:nvPr>
            <p:ph type="body" sz="quarter" idx="10"/>
          </p:nvPr>
        </p:nvSpPr>
        <p:spPr/>
        <p:txBody>
          <a:bodyPr/>
          <a:lstStyle/>
          <a:p>
            <a:r>
              <a:rPr lang="da-DK" dirty="0"/>
              <a:t>Planlagt udbetaling kan ikke slettes. </a:t>
            </a:r>
          </a:p>
          <a:p>
            <a:r>
              <a:rPr lang="da-DK" dirty="0"/>
              <a:t>Work </a:t>
            </a:r>
            <a:r>
              <a:rPr lang="da-DK" dirty="0" err="1"/>
              <a:t>around</a:t>
            </a:r>
            <a:r>
              <a:rPr lang="da-DK" dirty="0"/>
              <a:t> = sæt beløb til 0 kr.</a:t>
            </a:r>
          </a:p>
          <a:p>
            <a:r>
              <a:rPr lang="da-DK" dirty="0">
                <a:hlinkClick r:id="rId3"/>
              </a:rPr>
              <a:t>Link til driftsbesked</a:t>
            </a:r>
            <a:endParaRPr lang="da-DK" dirty="0"/>
          </a:p>
          <a:p>
            <a:endParaRPr lang="da-DK" dirty="0"/>
          </a:p>
          <a:p>
            <a:endParaRPr lang="da-DK" dirty="0"/>
          </a:p>
        </p:txBody>
      </p:sp>
      <p:sp>
        <p:nvSpPr>
          <p:cNvPr id="4" name="Pladsholder til tekst 3">
            <a:extLst>
              <a:ext uri="{FF2B5EF4-FFF2-40B4-BE49-F238E27FC236}">
                <a16:creationId xmlns:a16="http://schemas.microsoft.com/office/drawing/2014/main" id="{5A58D922-1E60-254E-F21C-2A016AE061D3}"/>
              </a:ext>
            </a:extLst>
          </p:cNvPr>
          <p:cNvSpPr>
            <a:spLocks noGrp="1"/>
          </p:cNvSpPr>
          <p:nvPr>
            <p:ph type="body" sz="quarter" idx="11"/>
          </p:nvPr>
        </p:nvSpPr>
        <p:spPr/>
        <p:txBody>
          <a:bodyPr/>
          <a:lstStyle/>
          <a:p>
            <a:r>
              <a:rPr lang="da-DK" dirty="0"/>
              <a:t>Kendte fejl</a:t>
            </a:r>
          </a:p>
        </p:txBody>
      </p:sp>
      <p:sp>
        <p:nvSpPr>
          <p:cNvPr id="6" name="Rektangel 5">
            <a:extLst>
              <a:ext uri="{FF2B5EF4-FFF2-40B4-BE49-F238E27FC236}">
                <a16:creationId xmlns:a16="http://schemas.microsoft.com/office/drawing/2014/main" id="{B12ED4C6-FC5D-E3B0-9625-ADCA79D2AE1B}"/>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7" name="Rektangel 6">
            <a:extLst>
              <a:ext uri="{FF2B5EF4-FFF2-40B4-BE49-F238E27FC236}">
                <a16:creationId xmlns:a16="http://schemas.microsoft.com/office/drawing/2014/main" id="{0B6AE6B1-61C6-8C56-FCC9-C4C52DAFCFE0}"/>
              </a:ext>
            </a:extLst>
          </p:cNvPr>
          <p:cNvSpPr/>
          <p:nvPr/>
        </p:nvSpPr>
        <p:spPr>
          <a:xfrm>
            <a:off x="2788920" y="2407920"/>
            <a:ext cx="1188720" cy="3581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Handlinger</a:t>
            </a:r>
          </a:p>
        </p:txBody>
      </p:sp>
      <p:sp>
        <p:nvSpPr>
          <p:cNvPr id="8" name="Rektangel 7">
            <a:extLst>
              <a:ext uri="{FF2B5EF4-FFF2-40B4-BE49-F238E27FC236}">
                <a16:creationId xmlns:a16="http://schemas.microsoft.com/office/drawing/2014/main" id="{E208DB6E-97FE-87DB-BFA0-CE05ABD50816}"/>
              </a:ext>
            </a:extLst>
          </p:cNvPr>
          <p:cNvSpPr/>
          <p:nvPr/>
        </p:nvSpPr>
        <p:spPr>
          <a:xfrm>
            <a:off x="2872741" y="2766060"/>
            <a:ext cx="1555244" cy="13716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Ret planlagt udbetaling</a:t>
            </a:r>
          </a:p>
        </p:txBody>
      </p:sp>
      <p:sp>
        <p:nvSpPr>
          <p:cNvPr id="9" name="Tekstfelt 8">
            <a:extLst>
              <a:ext uri="{FF2B5EF4-FFF2-40B4-BE49-F238E27FC236}">
                <a16:creationId xmlns:a16="http://schemas.microsoft.com/office/drawing/2014/main" id="{CA8C88E1-2FFE-DD08-B688-10E1A974BF34}"/>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11" name="Rektangel 10">
            <a:extLst>
              <a:ext uri="{FF2B5EF4-FFF2-40B4-BE49-F238E27FC236}">
                <a16:creationId xmlns:a16="http://schemas.microsoft.com/office/drawing/2014/main" id="{389BEC3E-B2E9-AFA2-2C6F-CF56C498D5C4}"/>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a:t>
            </a:r>
          </a:p>
        </p:txBody>
      </p:sp>
      <p:sp>
        <p:nvSpPr>
          <p:cNvPr id="25" name="Rektangel 24">
            <a:extLst>
              <a:ext uri="{FF2B5EF4-FFF2-40B4-BE49-F238E27FC236}">
                <a16:creationId xmlns:a16="http://schemas.microsoft.com/office/drawing/2014/main" id="{CC647BFF-0F9D-367A-9B66-32A4BB386D27}"/>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Slet </a:t>
            </a:r>
          </a:p>
          <a:p>
            <a:endParaRPr lang="da-DK" sz="1200" b="1" dirty="0">
              <a:latin typeface="Arial"/>
              <a:cs typeface="Arial"/>
            </a:endParaRPr>
          </a:p>
          <a:p>
            <a:r>
              <a:rPr lang="da-DK" sz="1200" b="1" dirty="0">
                <a:latin typeface="Arial"/>
                <a:cs typeface="Arial"/>
              </a:rPr>
              <a:t>Beløb = 0 kr. </a:t>
            </a:r>
          </a:p>
        </p:txBody>
      </p:sp>
      <p:pic>
        <p:nvPicPr>
          <p:cNvPr id="17" name="Pladsholder til billede 11" descr="Luk med massiv udfyldning">
            <a:extLst>
              <a:ext uri="{FF2B5EF4-FFF2-40B4-BE49-F238E27FC236}">
                <a16:creationId xmlns:a16="http://schemas.microsoft.com/office/drawing/2014/main" id="{6E57C08F-6C28-4698-318D-93C56E04148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t="870" b="870"/>
          <a:stretch>
            <a:fillRect/>
          </a:stretch>
        </p:blipFill>
        <p:spPr>
          <a:xfrm>
            <a:off x="441326" y="3211139"/>
            <a:ext cx="390906" cy="384101"/>
          </a:xfrm>
          <a:prstGeom prst="rect">
            <a:avLst/>
          </a:prstGeom>
        </p:spPr>
      </p:pic>
      <p:pic>
        <p:nvPicPr>
          <p:cNvPr id="27" name="Grafik 26" descr="Afkrydsning med massiv udfyldning">
            <a:extLst>
              <a:ext uri="{FF2B5EF4-FFF2-40B4-BE49-F238E27FC236}">
                <a16:creationId xmlns:a16="http://schemas.microsoft.com/office/drawing/2014/main" id="{BF953CA3-34A4-180A-52C7-3CB006ED66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356" y="3511847"/>
            <a:ext cx="435883" cy="435883"/>
          </a:xfrm>
          <a:prstGeom prst="rect">
            <a:avLst/>
          </a:prstGeom>
        </p:spPr>
      </p:pic>
    </p:spTree>
    <p:extLst>
      <p:ext uri="{BB962C8B-B14F-4D97-AF65-F5344CB8AC3E}">
        <p14:creationId xmlns:p14="http://schemas.microsoft.com/office/powerpoint/2010/main" val="7999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r>
              <a:rPr lang="da-DK" dirty="0"/>
              <a:t>Visningsfejl for indflytningsdato</a:t>
            </a:r>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r>
              <a:rPr lang="da-DK" dirty="0"/>
              <a:t>Indflytningsdato vises forkert på personoverblikket, når borger har flere aktive adresser, og når en udenlandsk adresse har den seneste indflytningsdato. </a:t>
            </a:r>
          </a:p>
          <a:p>
            <a:r>
              <a:rPr lang="da-DK" dirty="0"/>
              <a:t>Den rigtige dato kan fortsat ses i historikken/detaljevisningen.</a:t>
            </a:r>
          </a:p>
          <a:p>
            <a:endParaRPr lang="da-DK" dirty="0"/>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ekst, maleri, kunst, plakat&#10;&#10;Automatisk genereret beskrivelse">
            <a:extLst>
              <a:ext uri="{FF2B5EF4-FFF2-40B4-BE49-F238E27FC236}">
                <a16:creationId xmlns:a16="http://schemas.microsoft.com/office/drawing/2014/main" id="{6CE00287-6FFA-D4C8-3590-8BAC64F54CF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9A708E61-D67A-DC1A-6F87-D6138CEBE58A}"/>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Tekstfelt 5">
            <a:extLst>
              <a:ext uri="{FF2B5EF4-FFF2-40B4-BE49-F238E27FC236}">
                <a16:creationId xmlns:a16="http://schemas.microsoft.com/office/drawing/2014/main" id="{94BD9887-378A-E0A2-C4E3-6DD2DC2438CA}"/>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13" name="Rektangel 12">
            <a:extLst>
              <a:ext uri="{FF2B5EF4-FFF2-40B4-BE49-F238E27FC236}">
                <a16:creationId xmlns:a16="http://schemas.microsoft.com/office/drawing/2014/main" id="{87E53BA2-207C-81AC-B65D-CD2CE5885528}"/>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 -- -- --- -- - - -</a:t>
            </a:r>
          </a:p>
          <a:p>
            <a:r>
              <a:rPr lang="da-DK" sz="1200" b="1" dirty="0">
                <a:latin typeface="Arial"/>
                <a:cs typeface="Arial"/>
              </a:rPr>
              <a:t>Adresse</a:t>
            </a:r>
          </a:p>
          <a:p>
            <a:r>
              <a:rPr lang="da-DK" sz="1200" b="1" dirty="0">
                <a:latin typeface="Arial"/>
                <a:cs typeface="Arial"/>
              </a:rPr>
              <a:t>-- - - - -- --- ------- </a:t>
            </a:r>
          </a:p>
          <a:p>
            <a:r>
              <a:rPr lang="da-DK" sz="1200" b="1" dirty="0">
                <a:latin typeface="Arial"/>
                <a:cs typeface="Arial"/>
              </a:rPr>
              <a:t>-- ----- -- -- -- -- ---</a:t>
            </a:r>
          </a:p>
          <a:p>
            <a:r>
              <a:rPr lang="da-DK" sz="1200" b="1" dirty="0">
                <a:latin typeface="Arial"/>
                <a:cs typeface="Arial"/>
              </a:rPr>
              <a:t>Indflytningsdato </a:t>
            </a:r>
          </a:p>
          <a:p>
            <a:r>
              <a:rPr lang="da-DK" sz="1200" b="1" dirty="0">
                <a:latin typeface="Arial"/>
                <a:cs typeface="Arial"/>
              </a:rPr>
              <a:t>---- -- ------ - - -</a:t>
            </a:r>
          </a:p>
        </p:txBody>
      </p:sp>
      <p:pic>
        <p:nvPicPr>
          <p:cNvPr id="14" name="Pladsholder til billede 11" descr="Luk med massiv udfyldning">
            <a:extLst>
              <a:ext uri="{FF2B5EF4-FFF2-40B4-BE49-F238E27FC236}">
                <a16:creationId xmlns:a16="http://schemas.microsoft.com/office/drawing/2014/main" id="{60679CB1-2041-E8FF-C631-67C3607B96E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870" b="870"/>
          <a:stretch>
            <a:fillRect/>
          </a:stretch>
        </p:blipFill>
        <p:spPr>
          <a:xfrm>
            <a:off x="1857774" y="3853397"/>
            <a:ext cx="662382" cy="650851"/>
          </a:xfrm>
          <a:prstGeom prst="rect">
            <a:avLst/>
          </a:prstGeom>
        </p:spPr>
      </p:pic>
      <p:sp>
        <p:nvSpPr>
          <p:cNvPr id="17" name="Rektangel: øverste hjørner afrundet 16">
            <a:extLst>
              <a:ext uri="{FF2B5EF4-FFF2-40B4-BE49-F238E27FC236}">
                <a16:creationId xmlns:a16="http://schemas.microsoft.com/office/drawing/2014/main" id="{22B1E203-F48E-CFCE-73F3-4CE4F34F2016}"/>
              </a:ext>
            </a:extLst>
          </p:cNvPr>
          <p:cNvSpPr/>
          <p:nvPr/>
        </p:nvSpPr>
        <p:spPr>
          <a:xfrm>
            <a:off x="2416201" y="2763351"/>
            <a:ext cx="1005891" cy="301632"/>
          </a:xfrm>
          <a:prstGeom prst="round2Same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Rektangel: øverste hjørner afrundet 17">
            <a:extLst>
              <a:ext uri="{FF2B5EF4-FFF2-40B4-BE49-F238E27FC236}">
                <a16:creationId xmlns:a16="http://schemas.microsoft.com/office/drawing/2014/main" id="{7DA85250-A37C-EDEB-DC53-38371E224BF7}"/>
              </a:ext>
            </a:extLst>
          </p:cNvPr>
          <p:cNvSpPr/>
          <p:nvPr/>
        </p:nvSpPr>
        <p:spPr>
          <a:xfrm>
            <a:off x="1413349" y="2761191"/>
            <a:ext cx="1005891" cy="301632"/>
          </a:xfrm>
          <a:prstGeom prst="round2Same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9" name="Rektangel: øverste hjørner afrundet 18">
            <a:extLst>
              <a:ext uri="{FF2B5EF4-FFF2-40B4-BE49-F238E27FC236}">
                <a16:creationId xmlns:a16="http://schemas.microsoft.com/office/drawing/2014/main" id="{9A134698-C329-E899-47E1-3CE87F5E4E58}"/>
              </a:ext>
            </a:extLst>
          </p:cNvPr>
          <p:cNvSpPr/>
          <p:nvPr/>
        </p:nvSpPr>
        <p:spPr>
          <a:xfrm>
            <a:off x="3422093" y="2778393"/>
            <a:ext cx="1005891" cy="301632"/>
          </a:xfrm>
          <a:prstGeom prst="round2Same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0" name="Rektangel: øverste hjørner afrundet 19">
            <a:extLst>
              <a:ext uri="{FF2B5EF4-FFF2-40B4-BE49-F238E27FC236}">
                <a16:creationId xmlns:a16="http://schemas.microsoft.com/office/drawing/2014/main" id="{4A351311-E3CB-AD25-8472-346A24DC8C11}"/>
              </a:ext>
            </a:extLst>
          </p:cNvPr>
          <p:cNvSpPr/>
          <p:nvPr/>
        </p:nvSpPr>
        <p:spPr>
          <a:xfrm>
            <a:off x="293550" y="2737842"/>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1" name="Rektangel: øverste hjørner afrundet 20">
            <a:extLst>
              <a:ext uri="{FF2B5EF4-FFF2-40B4-BE49-F238E27FC236}">
                <a16:creationId xmlns:a16="http://schemas.microsoft.com/office/drawing/2014/main" id="{2BD1A738-0097-CC14-3BE2-3AFB6A31FD10}"/>
              </a:ext>
            </a:extLst>
          </p:cNvPr>
          <p:cNvSpPr/>
          <p:nvPr/>
        </p:nvSpPr>
        <p:spPr>
          <a:xfrm>
            <a:off x="293551" y="2728283"/>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Overblik</a:t>
            </a:r>
          </a:p>
        </p:txBody>
      </p:sp>
      <p:sp>
        <p:nvSpPr>
          <p:cNvPr id="23" name="Billedforklaring: venstrepil 22">
            <a:extLst>
              <a:ext uri="{FF2B5EF4-FFF2-40B4-BE49-F238E27FC236}">
                <a16:creationId xmlns:a16="http://schemas.microsoft.com/office/drawing/2014/main" id="{23E107DE-9B3B-09A0-F3FF-04141B5E36FE}"/>
              </a:ext>
            </a:extLst>
          </p:cNvPr>
          <p:cNvSpPr/>
          <p:nvPr/>
        </p:nvSpPr>
        <p:spPr>
          <a:xfrm>
            <a:off x="1788324" y="2979196"/>
            <a:ext cx="2257896" cy="1224692"/>
          </a:xfrm>
          <a:prstGeom prst="leftArrowCallou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Flere aktive adresse + Seneste indflytningsdato er på udenlandsk adresse</a:t>
            </a:r>
          </a:p>
        </p:txBody>
      </p:sp>
      <p:sp>
        <p:nvSpPr>
          <p:cNvPr id="9" name="Rektangel 8">
            <a:extLst>
              <a:ext uri="{FF2B5EF4-FFF2-40B4-BE49-F238E27FC236}">
                <a16:creationId xmlns:a16="http://schemas.microsoft.com/office/drawing/2014/main" id="{F000FE39-8F38-B861-1598-CD1631205DAB}"/>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28.06.23</a:t>
            </a:r>
          </a:p>
        </p:txBody>
      </p:sp>
    </p:spTree>
    <p:extLst>
      <p:ext uri="{BB962C8B-B14F-4D97-AF65-F5344CB8AC3E}">
        <p14:creationId xmlns:p14="http://schemas.microsoft.com/office/powerpoint/2010/main" val="207725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3"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r>
              <a:rPr lang="da-DK" dirty="0"/>
              <a:t>Visningsfejl for udenlandske adresser</a:t>
            </a:r>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r>
              <a:rPr lang="da-DK" dirty="0"/>
              <a:t>I historikken/detaljevisningen for adresse er der yderligere visningsfejl. En del registrerede udenlandske adresser er tomme. </a:t>
            </a:r>
          </a:p>
          <a:p>
            <a:r>
              <a:rPr lang="da-DK" dirty="0"/>
              <a:t>Indflytningsdato udstilles stadig korrekt.</a:t>
            </a:r>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a:t>
            </a:r>
          </a:p>
        </p:txBody>
      </p:sp>
      <p:pic>
        <p:nvPicPr>
          <p:cNvPr id="13" name="Pladsholder til billede 12" descr="Et billede, der indeholder udendørs, sky, skib, båd&#10;&#10;Automatisk genereret beskrivelse">
            <a:extLst>
              <a:ext uri="{FF2B5EF4-FFF2-40B4-BE49-F238E27FC236}">
                <a16:creationId xmlns:a16="http://schemas.microsoft.com/office/drawing/2014/main" id="{CEB3E2CA-5D91-5019-B5DE-FBB3BF65CFF7}"/>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91BFC652-7EAC-23E7-ABF7-864AE0674E2F}"/>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Tekstfelt 5">
            <a:extLst>
              <a:ext uri="{FF2B5EF4-FFF2-40B4-BE49-F238E27FC236}">
                <a16:creationId xmlns:a16="http://schemas.microsoft.com/office/drawing/2014/main" id="{1D957D33-6E8F-3FB7-3D29-2FFDD58F5D56}"/>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7" name="Rektangel 6">
            <a:extLst>
              <a:ext uri="{FF2B5EF4-FFF2-40B4-BE49-F238E27FC236}">
                <a16:creationId xmlns:a16="http://schemas.microsoft.com/office/drawing/2014/main" id="{E9862190-981F-6B5F-E341-C68232BD9B4A}"/>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 -- -- --- -- - - -</a:t>
            </a:r>
          </a:p>
          <a:p>
            <a:r>
              <a:rPr lang="da-DK" sz="1200" b="1" dirty="0">
                <a:latin typeface="Arial"/>
                <a:cs typeface="Arial"/>
              </a:rPr>
              <a:t>Adresse</a:t>
            </a:r>
          </a:p>
          <a:p>
            <a:r>
              <a:rPr lang="da-DK" sz="1200" b="1" dirty="0">
                <a:latin typeface="Arial"/>
                <a:cs typeface="Arial"/>
              </a:rPr>
              <a:t>-- - - - -- --- ------- </a:t>
            </a:r>
          </a:p>
          <a:p>
            <a:r>
              <a:rPr lang="da-DK" sz="1200" b="1" dirty="0">
                <a:latin typeface="Arial"/>
                <a:cs typeface="Arial"/>
              </a:rPr>
              <a:t>-- ----- -- -- -- -- ---</a:t>
            </a:r>
          </a:p>
          <a:p>
            <a:r>
              <a:rPr lang="da-DK" sz="1200" b="1" dirty="0">
                <a:latin typeface="Arial"/>
                <a:cs typeface="Arial"/>
              </a:rPr>
              <a:t>---- -- ------ - - -</a:t>
            </a:r>
          </a:p>
        </p:txBody>
      </p:sp>
      <p:sp>
        <p:nvSpPr>
          <p:cNvPr id="17" name="Rektangel: øverste hjørner afrundet 16">
            <a:extLst>
              <a:ext uri="{FF2B5EF4-FFF2-40B4-BE49-F238E27FC236}">
                <a16:creationId xmlns:a16="http://schemas.microsoft.com/office/drawing/2014/main" id="{08047662-3644-F8E5-4261-15180D3EF8EB}"/>
              </a:ext>
            </a:extLst>
          </p:cNvPr>
          <p:cNvSpPr/>
          <p:nvPr/>
        </p:nvSpPr>
        <p:spPr>
          <a:xfrm>
            <a:off x="2416201" y="2763351"/>
            <a:ext cx="1005891" cy="301632"/>
          </a:xfrm>
          <a:prstGeom prst="round2Same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Rektangel: øverste hjørner afrundet 17">
            <a:extLst>
              <a:ext uri="{FF2B5EF4-FFF2-40B4-BE49-F238E27FC236}">
                <a16:creationId xmlns:a16="http://schemas.microsoft.com/office/drawing/2014/main" id="{30868CEE-694A-B7F7-1796-275EB24BE1D5}"/>
              </a:ext>
            </a:extLst>
          </p:cNvPr>
          <p:cNvSpPr/>
          <p:nvPr/>
        </p:nvSpPr>
        <p:spPr>
          <a:xfrm>
            <a:off x="1413349" y="2761191"/>
            <a:ext cx="1005891" cy="301632"/>
          </a:xfrm>
          <a:prstGeom prst="round2Same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9" name="Rektangel: øverste hjørner afrundet 18">
            <a:extLst>
              <a:ext uri="{FF2B5EF4-FFF2-40B4-BE49-F238E27FC236}">
                <a16:creationId xmlns:a16="http://schemas.microsoft.com/office/drawing/2014/main" id="{80C18308-4E62-6071-3C4E-662E53D6FB4F}"/>
              </a:ext>
            </a:extLst>
          </p:cNvPr>
          <p:cNvSpPr/>
          <p:nvPr/>
        </p:nvSpPr>
        <p:spPr>
          <a:xfrm>
            <a:off x="3422093" y="2778393"/>
            <a:ext cx="1005891" cy="301632"/>
          </a:xfrm>
          <a:prstGeom prst="round2Same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0" name="Rektangel: øverste hjørner afrundet 19">
            <a:extLst>
              <a:ext uri="{FF2B5EF4-FFF2-40B4-BE49-F238E27FC236}">
                <a16:creationId xmlns:a16="http://schemas.microsoft.com/office/drawing/2014/main" id="{EFEA531E-264C-BAFF-6AB6-8D64EF779B16}"/>
              </a:ext>
            </a:extLst>
          </p:cNvPr>
          <p:cNvSpPr/>
          <p:nvPr/>
        </p:nvSpPr>
        <p:spPr>
          <a:xfrm>
            <a:off x="293550" y="2737842"/>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1" name="Rektangel: øverste hjørner afrundet 20">
            <a:extLst>
              <a:ext uri="{FF2B5EF4-FFF2-40B4-BE49-F238E27FC236}">
                <a16:creationId xmlns:a16="http://schemas.microsoft.com/office/drawing/2014/main" id="{DC42992A-D639-7D94-D7A4-0A9D2107269D}"/>
              </a:ext>
            </a:extLst>
          </p:cNvPr>
          <p:cNvSpPr/>
          <p:nvPr/>
        </p:nvSpPr>
        <p:spPr>
          <a:xfrm>
            <a:off x="293551" y="2728283"/>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Overblik</a:t>
            </a:r>
          </a:p>
        </p:txBody>
      </p:sp>
      <p:sp>
        <p:nvSpPr>
          <p:cNvPr id="22" name="Billedforklaring: venstrepil 21">
            <a:extLst>
              <a:ext uri="{FF2B5EF4-FFF2-40B4-BE49-F238E27FC236}">
                <a16:creationId xmlns:a16="http://schemas.microsoft.com/office/drawing/2014/main" id="{02698CA2-F463-205E-B665-67C6953D240C}"/>
              </a:ext>
            </a:extLst>
          </p:cNvPr>
          <p:cNvSpPr/>
          <p:nvPr/>
        </p:nvSpPr>
        <p:spPr>
          <a:xfrm>
            <a:off x="2757648" y="3302854"/>
            <a:ext cx="2599212" cy="783371"/>
          </a:xfrm>
          <a:prstGeom prst="leftArrowCallou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Viser ikke altid hele den udenlandsk adresse. Fx </a:t>
            </a:r>
            <a:r>
              <a:rPr lang="da-DK" sz="1200" b="1" dirty="0" err="1">
                <a:latin typeface="Arial"/>
                <a:cs typeface="Arial"/>
              </a:rPr>
              <a:t>husnr</a:t>
            </a:r>
            <a:r>
              <a:rPr lang="da-DK" sz="1200" b="1" dirty="0">
                <a:latin typeface="Arial"/>
                <a:cs typeface="Arial"/>
              </a:rPr>
              <a:t>. kan mangle.</a:t>
            </a:r>
          </a:p>
        </p:txBody>
      </p:sp>
      <p:pic>
        <p:nvPicPr>
          <p:cNvPr id="24" name="Grafik 23" descr="Vendekalender med massiv udfyldning">
            <a:extLst>
              <a:ext uri="{FF2B5EF4-FFF2-40B4-BE49-F238E27FC236}">
                <a16:creationId xmlns:a16="http://schemas.microsoft.com/office/drawing/2014/main" id="{271BF3BA-E8CF-40AC-9639-C52DF99793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8965" y="3349810"/>
            <a:ext cx="589285" cy="589285"/>
          </a:xfrm>
          <a:prstGeom prst="rect">
            <a:avLst/>
          </a:prstGeom>
        </p:spPr>
      </p:pic>
      <p:sp>
        <p:nvSpPr>
          <p:cNvPr id="9" name="Rektangel 8">
            <a:extLst>
              <a:ext uri="{FF2B5EF4-FFF2-40B4-BE49-F238E27FC236}">
                <a16:creationId xmlns:a16="http://schemas.microsoft.com/office/drawing/2014/main" id="{F56FB1F4-DF03-88AC-0A0B-65D8979C9E69}"/>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28.06.23</a:t>
            </a:r>
          </a:p>
        </p:txBody>
      </p:sp>
    </p:spTree>
    <p:extLst>
      <p:ext uri="{BB962C8B-B14F-4D97-AF65-F5344CB8AC3E}">
        <p14:creationId xmlns:p14="http://schemas.microsoft.com/office/powerpoint/2010/main" val="328294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2"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3F4A-BF4E-6396-5676-347B344E3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6F4DA-4F7A-FFE6-20B1-1AAA5BB61322}"/>
              </a:ext>
            </a:extLst>
          </p:cNvPr>
          <p:cNvSpPr>
            <a:spLocks noGrp="1"/>
          </p:cNvSpPr>
          <p:nvPr>
            <p:ph type="title"/>
          </p:nvPr>
        </p:nvSpPr>
        <p:spPr/>
        <p:txBody>
          <a:bodyPr/>
          <a:lstStyle/>
          <a:p>
            <a:r>
              <a:rPr lang="da-DK" dirty="0"/>
              <a:t>Brugertilfredsheds-undersøgelsen </a:t>
            </a:r>
            <a:br>
              <a:rPr lang="da-DK" dirty="0"/>
            </a:br>
            <a:r>
              <a:rPr lang="da-DK" dirty="0"/>
              <a:t>– </a:t>
            </a:r>
            <a:br>
              <a:rPr lang="da-DK" dirty="0"/>
            </a:br>
            <a:r>
              <a:rPr lang="da-DK" dirty="0"/>
              <a:t>Sommer 2024</a:t>
            </a:r>
          </a:p>
        </p:txBody>
      </p:sp>
      <p:sp>
        <p:nvSpPr>
          <p:cNvPr id="3" name="Pladsholder til tekst 2">
            <a:extLst>
              <a:ext uri="{FF2B5EF4-FFF2-40B4-BE49-F238E27FC236}">
                <a16:creationId xmlns:a16="http://schemas.microsoft.com/office/drawing/2014/main" id="{37807888-9724-7049-A833-2504ED7110A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087787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0EC46-EB62-37E1-2D12-645484F713B0}"/>
              </a:ext>
            </a:extLst>
          </p:cNvPr>
          <p:cNvSpPr>
            <a:spLocks noGrp="1"/>
          </p:cNvSpPr>
          <p:nvPr>
            <p:ph type="title"/>
          </p:nvPr>
        </p:nvSpPr>
        <p:spPr/>
        <p:txBody>
          <a:bodyPr/>
          <a:lstStyle/>
          <a:p>
            <a:r>
              <a:rPr lang="da-DK" dirty="0"/>
              <a:t>Opret journalnotat kan ikke færdiggøres fra enkeltsagsvisningen</a:t>
            </a:r>
          </a:p>
        </p:txBody>
      </p:sp>
      <p:sp>
        <p:nvSpPr>
          <p:cNvPr id="3" name="Pladsholder til tekst 2">
            <a:extLst>
              <a:ext uri="{FF2B5EF4-FFF2-40B4-BE49-F238E27FC236}">
                <a16:creationId xmlns:a16="http://schemas.microsoft.com/office/drawing/2014/main" id="{F8272D5D-7D7E-8DBB-3AF5-4A08B759BCDF}"/>
              </a:ext>
            </a:extLst>
          </p:cNvPr>
          <p:cNvSpPr>
            <a:spLocks noGrp="1"/>
          </p:cNvSpPr>
          <p:nvPr>
            <p:ph type="body" sz="quarter" idx="10"/>
          </p:nvPr>
        </p:nvSpPr>
        <p:spPr/>
        <p:txBody>
          <a:bodyPr/>
          <a:lstStyle/>
          <a:p>
            <a:r>
              <a:rPr lang="da-DK" dirty="0"/>
              <a:t>Ved klik på handlingsknappen ”Opret journalnotat” fra enkeltsagsvisningen kan KP ikke færdiggør opgaven, når sagen er automatisk valgt af systemet.</a:t>
            </a:r>
          </a:p>
          <a:p>
            <a:r>
              <a:rPr lang="da-DK" dirty="0"/>
              <a:t>Work </a:t>
            </a:r>
            <a:r>
              <a:rPr lang="da-DK" dirty="0" err="1"/>
              <a:t>around</a:t>
            </a:r>
            <a:r>
              <a:rPr lang="da-DK" dirty="0"/>
              <a:t>: fjern sagen og tilføj igen manuelt.</a:t>
            </a:r>
          </a:p>
          <a:p>
            <a:endParaRPr lang="da-DK" dirty="0"/>
          </a:p>
          <a:p>
            <a:endParaRPr lang="da-DK" dirty="0"/>
          </a:p>
        </p:txBody>
      </p:sp>
      <p:sp>
        <p:nvSpPr>
          <p:cNvPr id="4" name="Pladsholder til tekst 3">
            <a:extLst>
              <a:ext uri="{FF2B5EF4-FFF2-40B4-BE49-F238E27FC236}">
                <a16:creationId xmlns:a16="http://schemas.microsoft.com/office/drawing/2014/main" id="{5A58D922-1E60-254E-F21C-2A016AE061D3}"/>
              </a:ext>
            </a:extLst>
          </p:cNvPr>
          <p:cNvSpPr>
            <a:spLocks noGrp="1"/>
          </p:cNvSpPr>
          <p:nvPr>
            <p:ph type="body" sz="quarter" idx="11"/>
          </p:nvPr>
        </p:nvSpPr>
        <p:spPr/>
        <p:txBody>
          <a:bodyPr/>
          <a:lstStyle/>
          <a:p>
            <a:r>
              <a:rPr lang="da-DK" dirty="0"/>
              <a:t>Kendte fejl</a:t>
            </a:r>
          </a:p>
        </p:txBody>
      </p:sp>
      <p:pic>
        <p:nvPicPr>
          <p:cNvPr id="16" name="Pladsholder til billede 15" descr="Et billede, der indeholder udendørs, træ, vej/gade, køretøj&#10;&#10;Automatisk genereret beskrivelse">
            <a:extLst>
              <a:ext uri="{FF2B5EF4-FFF2-40B4-BE49-F238E27FC236}">
                <a16:creationId xmlns:a16="http://schemas.microsoft.com/office/drawing/2014/main" id="{A53ED867-5FA2-CC14-DCF4-6923290584F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B12ED4C6-FC5D-E3B0-9625-ADCA79D2AE1B}"/>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7" name="Rektangel 6">
            <a:extLst>
              <a:ext uri="{FF2B5EF4-FFF2-40B4-BE49-F238E27FC236}">
                <a16:creationId xmlns:a16="http://schemas.microsoft.com/office/drawing/2014/main" id="{0B6AE6B1-61C6-8C56-FCC9-C4C52DAFCFE0}"/>
              </a:ext>
            </a:extLst>
          </p:cNvPr>
          <p:cNvSpPr/>
          <p:nvPr/>
        </p:nvSpPr>
        <p:spPr>
          <a:xfrm>
            <a:off x="2788920" y="2407920"/>
            <a:ext cx="1188720" cy="3581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Handlinger</a:t>
            </a:r>
          </a:p>
        </p:txBody>
      </p:sp>
      <p:sp>
        <p:nvSpPr>
          <p:cNvPr id="8" name="Rektangel 7">
            <a:extLst>
              <a:ext uri="{FF2B5EF4-FFF2-40B4-BE49-F238E27FC236}">
                <a16:creationId xmlns:a16="http://schemas.microsoft.com/office/drawing/2014/main" id="{E208DB6E-97FE-87DB-BFA0-CE05ABD50816}"/>
              </a:ext>
            </a:extLst>
          </p:cNvPr>
          <p:cNvSpPr/>
          <p:nvPr/>
        </p:nvSpPr>
        <p:spPr>
          <a:xfrm>
            <a:off x="2872741" y="2766060"/>
            <a:ext cx="1555244" cy="13716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Opret journalnotat</a:t>
            </a:r>
          </a:p>
        </p:txBody>
      </p:sp>
      <p:sp>
        <p:nvSpPr>
          <p:cNvPr id="9" name="Tekstfelt 8">
            <a:extLst>
              <a:ext uri="{FF2B5EF4-FFF2-40B4-BE49-F238E27FC236}">
                <a16:creationId xmlns:a16="http://schemas.microsoft.com/office/drawing/2014/main" id="{CA8C88E1-2FFE-DD08-B688-10E1A974BF34}"/>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a:p>
            <a:pPr algn="l"/>
            <a:r>
              <a:rPr lang="da-DK" sz="1200" dirty="0">
                <a:solidFill>
                  <a:schemeClr val="bg1"/>
                </a:solidFill>
                <a:latin typeface="Neue Haas Grotesk Text Pro" panose="020B0504020202020204" pitchFamily="34" charset="0"/>
                <a:cs typeface="Arial"/>
              </a:rPr>
              <a:t>Enkeltsagsvisning</a:t>
            </a:r>
          </a:p>
        </p:txBody>
      </p:sp>
      <p:sp>
        <p:nvSpPr>
          <p:cNvPr id="10" name="Rektangel 9">
            <a:extLst>
              <a:ext uri="{FF2B5EF4-FFF2-40B4-BE49-F238E27FC236}">
                <a16:creationId xmlns:a16="http://schemas.microsoft.com/office/drawing/2014/main" id="{8E316C9B-5C91-EC8D-41BD-41471A6E226C}"/>
              </a:ext>
            </a:extLst>
          </p:cNvPr>
          <p:cNvSpPr/>
          <p:nvPr/>
        </p:nvSpPr>
        <p:spPr>
          <a:xfrm>
            <a:off x="682207" y="3935410"/>
            <a:ext cx="2106713" cy="5029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      Automatisk valgt sag</a:t>
            </a:r>
          </a:p>
        </p:txBody>
      </p:sp>
      <p:pic>
        <p:nvPicPr>
          <p:cNvPr id="17" name="Pladsholder til billede 11" descr="Luk med massiv udfyldning">
            <a:extLst>
              <a:ext uri="{FF2B5EF4-FFF2-40B4-BE49-F238E27FC236}">
                <a16:creationId xmlns:a16="http://schemas.microsoft.com/office/drawing/2014/main" id="{6E57C08F-6C28-4698-318D-93C56E04148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870" b="870"/>
          <a:stretch>
            <a:fillRect/>
          </a:stretch>
        </p:blipFill>
        <p:spPr>
          <a:xfrm>
            <a:off x="1048211" y="3575387"/>
            <a:ext cx="1244632" cy="1222965"/>
          </a:xfrm>
          <a:prstGeom prst="rect">
            <a:avLst/>
          </a:prstGeom>
        </p:spPr>
      </p:pic>
      <p:pic>
        <p:nvPicPr>
          <p:cNvPr id="18" name="Grafik 17" descr="Fuldført med massiv udfyldning">
            <a:extLst>
              <a:ext uri="{FF2B5EF4-FFF2-40B4-BE49-F238E27FC236}">
                <a16:creationId xmlns:a16="http://schemas.microsoft.com/office/drawing/2014/main" id="{BD86FD8C-4C22-9071-5208-5ECEAECDFC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207" y="3935410"/>
            <a:ext cx="369354" cy="502921"/>
          </a:xfrm>
          <a:prstGeom prst="rect">
            <a:avLst/>
          </a:prstGeom>
        </p:spPr>
      </p:pic>
      <p:sp>
        <p:nvSpPr>
          <p:cNvPr id="11" name="Rektangel 10">
            <a:extLst>
              <a:ext uri="{FF2B5EF4-FFF2-40B4-BE49-F238E27FC236}">
                <a16:creationId xmlns:a16="http://schemas.microsoft.com/office/drawing/2014/main" id="{389BEC3E-B2E9-AFA2-2C6F-CF56C498D5C4}"/>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26.07.23</a:t>
            </a:r>
          </a:p>
        </p:txBody>
      </p:sp>
    </p:spTree>
    <p:extLst>
      <p:ext uri="{BB962C8B-B14F-4D97-AF65-F5344CB8AC3E}">
        <p14:creationId xmlns:p14="http://schemas.microsoft.com/office/powerpoint/2010/main" val="386902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pic>
        <p:nvPicPr>
          <p:cNvPr id="4" name="Grafik 3" descr="Spørgsmål kontur">
            <a:extLst>
              <a:ext uri="{FF2B5EF4-FFF2-40B4-BE49-F238E27FC236}">
                <a16:creationId xmlns:a16="http://schemas.microsoft.com/office/drawing/2014/main" id="{F80F8650-15BD-46B5-99B4-333E540757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9724" y="1144480"/>
            <a:ext cx="2584512" cy="2584512"/>
          </a:xfrm>
          <a:prstGeom prst="rect">
            <a:avLst/>
          </a:prstGeom>
        </p:spPr>
      </p:pic>
    </p:spTree>
    <p:extLst>
      <p:ext uri="{BB962C8B-B14F-4D97-AF65-F5344CB8AC3E}">
        <p14:creationId xmlns:p14="http://schemas.microsoft.com/office/powerpoint/2010/main" val="37950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KOMBIT eller </a:t>
            </a:r>
            <a:r>
              <a:rPr lang="da-DK"/>
              <a:t>andre kommuner?</a:t>
            </a:r>
            <a:endParaRPr lang="da-DK" dirty="0"/>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310" y="1434404"/>
            <a:ext cx="2584512" cy="2584512"/>
          </a:xfrm>
          <a:prstGeom prst="rect">
            <a:avLst/>
          </a:prstGeom>
        </p:spPr>
      </p:pic>
    </p:spTree>
    <p:extLst>
      <p:ext uri="{BB962C8B-B14F-4D97-AF65-F5344CB8AC3E}">
        <p14:creationId xmlns:p14="http://schemas.microsoft.com/office/powerpoint/2010/main" val="2053981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Hvad sker der på næste statusmøde?</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55476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Hvad sker på næste statusmøde?</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r>
              <a:rPr lang="da-DK" dirty="0"/>
              <a:t>Da regionsmøder optager store resurser i KP-teamet, laver vi justering for resten af 2024. </a:t>
            </a:r>
          </a:p>
          <a:p>
            <a:pPr lvl="1"/>
            <a:endParaRPr lang="da-DK" dirty="0"/>
          </a:p>
          <a:p>
            <a:pPr marL="171450" indent="-171450"/>
            <a:endParaRPr lang="da-DK" dirty="0"/>
          </a:p>
          <a:p>
            <a:pPr marL="171450" indent="-171450"/>
            <a:endParaRPr lang="da-DK" dirty="0"/>
          </a:p>
          <a:p>
            <a:pPr marL="171450" indent="-171450"/>
            <a:endParaRPr lang="da-DK" dirty="0"/>
          </a:p>
          <a:p>
            <a:pPr marL="171450" indent="-171450"/>
            <a:endParaRPr lang="da-DK" dirty="0"/>
          </a:p>
          <a:p>
            <a:pPr marL="171450" indent="-171450"/>
            <a:endParaRPr lang="da-DK" dirty="0"/>
          </a:p>
          <a:p>
            <a:pPr marL="171450" indent="-171450"/>
            <a:endParaRPr lang="da-DK" dirty="0"/>
          </a:p>
          <a:p>
            <a:pPr marL="171450" indent="-171450"/>
            <a:r>
              <a:rPr lang="da-DK" dirty="0"/>
              <a:t>Næste spørgetime er planlagt til uge 39 </a:t>
            </a:r>
            <a:r>
              <a:rPr lang="da-DK"/>
              <a:t>og indkaldelser er sendt. </a:t>
            </a:r>
            <a:endParaRPr lang="da-DK" dirty="0"/>
          </a:p>
          <a:p>
            <a:pPr marL="171450" indent="-171450"/>
            <a:r>
              <a:rPr lang="da-DK" dirty="0"/>
              <a:t>Vi indkalder til statusmødet i løbet af oktober.</a:t>
            </a:r>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graphicFrame>
        <p:nvGraphicFramePr>
          <p:cNvPr id="6" name="Diagram 5">
            <a:extLst>
              <a:ext uri="{FF2B5EF4-FFF2-40B4-BE49-F238E27FC236}">
                <a16:creationId xmlns:a16="http://schemas.microsoft.com/office/drawing/2014/main" id="{6F208EEA-B4CA-0BF8-B4D1-51104EF4A9E5}"/>
              </a:ext>
            </a:extLst>
          </p:cNvPr>
          <p:cNvGraphicFramePr/>
          <p:nvPr>
            <p:extLst>
              <p:ext uri="{D42A27DB-BD31-4B8C-83A1-F6EECF244321}">
                <p14:modId xmlns:p14="http://schemas.microsoft.com/office/powerpoint/2010/main" val="1318530973"/>
              </p:ext>
            </p:extLst>
          </p:nvPr>
        </p:nvGraphicFramePr>
        <p:xfrm>
          <a:off x="467544" y="1472455"/>
          <a:ext cx="6096000" cy="2337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570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3DAA3E-887F-EFF1-26F0-3CFA5611F0CC}"/>
              </a:ext>
            </a:extLst>
          </p:cNvPr>
          <p:cNvSpPr>
            <a:spLocks noGrp="1"/>
          </p:cNvSpPr>
          <p:nvPr>
            <p:ph type="title"/>
          </p:nvPr>
        </p:nvSpPr>
        <p:spPr/>
        <p:txBody>
          <a:bodyPr/>
          <a:lstStyle/>
          <a:p>
            <a:r>
              <a:rPr lang="da-DK" dirty="0"/>
              <a:t>Evaluering</a:t>
            </a:r>
            <a:br>
              <a:rPr lang="da-DK" dirty="0"/>
            </a:br>
            <a:r>
              <a:rPr lang="da-DK" dirty="0">
                <a:hlinkClick r:id="rId2"/>
              </a:rPr>
              <a:t>Link til evalueringsspørgeskema</a:t>
            </a:r>
            <a:r>
              <a:rPr lang="da-DK" dirty="0"/>
              <a:t> </a:t>
            </a:r>
          </a:p>
        </p:txBody>
      </p:sp>
      <p:sp>
        <p:nvSpPr>
          <p:cNvPr id="3" name="Pladsholder til tekst 2">
            <a:extLst>
              <a:ext uri="{FF2B5EF4-FFF2-40B4-BE49-F238E27FC236}">
                <a16:creationId xmlns:a16="http://schemas.microsoft.com/office/drawing/2014/main" id="{3EE78CBA-3EDE-36DD-CA1B-94B35A62A8FB}"/>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2077857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41C6D7-ADF8-9D5F-8BE3-29F5A71AE143}"/>
              </a:ext>
            </a:extLst>
          </p:cNvPr>
          <p:cNvSpPr>
            <a:spLocks noGrp="1"/>
          </p:cNvSpPr>
          <p:nvPr>
            <p:ph type="title"/>
          </p:nvPr>
        </p:nvSpPr>
        <p:spPr/>
        <p:txBody>
          <a:bodyPr/>
          <a:lstStyle/>
          <a:p>
            <a:r>
              <a:rPr lang="da-DK" dirty="0"/>
              <a:t>Følgende er primært henvendt </a:t>
            </a:r>
            <a:r>
              <a:rPr lang="da-DK" dirty="0">
                <a:solidFill>
                  <a:srgbClr val="00B050"/>
                </a:solidFill>
              </a:rPr>
              <a:t>KP-systemansvarlig</a:t>
            </a:r>
            <a:br>
              <a:rPr lang="da-DK" sz="3200" dirty="0">
                <a:solidFill>
                  <a:srgbClr val="00B050"/>
                </a:solidFill>
                <a:latin typeface="Neue Haas Grotesk Text Pro" panose="020B0504020202020204" pitchFamily="34" charset="0"/>
              </a:rPr>
            </a:br>
            <a:endParaRPr lang="da-DK" dirty="0">
              <a:solidFill>
                <a:srgbClr val="00B050"/>
              </a:solidFill>
            </a:endParaRPr>
          </a:p>
        </p:txBody>
      </p:sp>
      <p:sp>
        <p:nvSpPr>
          <p:cNvPr id="3" name="Pladsholder til tekst 2">
            <a:extLst>
              <a:ext uri="{FF2B5EF4-FFF2-40B4-BE49-F238E27FC236}">
                <a16:creationId xmlns:a16="http://schemas.microsoft.com/office/drawing/2014/main" id="{FECC4543-35ED-CA71-E92A-F1FE9E5538C4}"/>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910562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93BDD-C0DB-55C1-286A-FD6ADB6449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F2F208-36CF-5304-D3F7-9A4CDCDCD42E}"/>
              </a:ext>
            </a:extLst>
          </p:cNvPr>
          <p:cNvSpPr>
            <a:spLocks noGrp="1"/>
          </p:cNvSpPr>
          <p:nvPr>
            <p:ph type="title"/>
          </p:nvPr>
        </p:nvSpPr>
        <p:spPr/>
        <p:txBody>
          <a:bodyPr/>
          <a:lstStyle/>
          <a:p>
            <a:r>
              <a:rPr lang="da-DK" dirty="0"/>
              <a:t>Status på ansøgninger fra </a:t>
            </a:r>
            <a:r>
              <a:rPr lang="da-DK" dirty="0" err="1"/>
              <a:t>EGs</a:t>
            </a:r>
            <a:r>
              <a:rPr lang="da-DK" dirty="0"/>
              <a:t> selvbetjeningsløsning</a:t>
            </a:r>
          </a:p>
        </p:txBody>
      </p:sp>
      <p:sp>
        <p:nvSpPr>
          <p:cNvPr id="3" name="Pladsholder til tekst 2">
            <a:extLst>
              <a:ext uri="{FF2B5EF4-FFF2-40B4-BE49-F238E27FC236}">
                <a16:creationId xmlns:a16="http://schemas.microsoft.com/office/drawing/2014/main" id="{265660B3-60A6-CC22-719E-1CBA849E2E52}"/>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951416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Status</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dirty="0"/>
              <a:t>Vi har over længere tid samarbejdet med EG om at få åbnet op for modtagelse af digitale ansøgninger fra </a:t>
            </a:r>
            <a:r>
              <a:rPr lang="da-DK" dirty="0" err="1"/>
              <a:t>EGs</a:t>
            </a:r>
            <a:r>
              <a:rPr lang="da-DK" dirty="0"/>
              <a:t> digitale selvbetjeningsløsninger til KP.</a:t>
            </a:r>
          </a:p>
          <a:p>
            <a:r>
              <a:rPr lang="da-DK" dirty="0"/>
              <a:t>Der har bl.a. være behov for at foretage nogle ændringer på serviceplatformen og i KP, og disse er nu kommet på plads, så EG kan fortsætte arbejdet med integrationen.</a:t>
            </a:r>
          </a:p>
          <a:p>
            <a:endParaRPr lang="da-DK" dirty="0"/>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Status på ansøgninger fra </a:t>
            </a:r>
            <a:r>
              <a:rPr lang="da-DK" dirty="0" err="1"/>
              <a:t>EGs</a:t>
            </a:r>
            <a:r>
              <a:rPr lang="da-DK" dirty="0"/>
              <a:t> selvbetjeningsløsning</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0917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4193BDD-C0DB-55C1-286A-FD6ADB6449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F2F208-36CF-5304-D3F7-9A4CDCDCD42E}"/>
              </a:ext>
            </a:extLst>
          </p:cNvPr>
          <p:cNvSpPr>
            <a:spLocks noGrp="1"/>
          </p:cNvSpPr>
          <p:nvPr>
            <p:ph type="title"/>
          </p:nvPr>
        </p:nvSpPr>
        <p:spPr/>
        <p:txBody>
          <a:bodyPr/>
          <a:lstStyle/>
          <a:p>
            <a:r>
              <a:rPr lang="da-DK" dirty="0"/>
              <a:t>(PL 12) Placér og igangsæt opgave vedr. korrektion af historiske refusionsafregninger</a:t>
            </a:r>
          </a:p>
        </p:txBody>
      </p:sp>
      <p:sp>
        <p:nvSpPr>
          <p:cNvPr id="3" name="Pladsholder til tekst 2">
            <a:extLst>
              <a:ext uri="{FF2B5EF4-FFF2-40B4-BE49-F238E27FC236}">
                <a16:creationId xmlns:a16="http://schemas.microsoft.com/office/drawing/2014/main" id="{265660B3-60A6-CC22-719E-1CBA849E2E52}"/>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062790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kstfelt 15">
            <a:extLst>
              <a:ext uri="{FF2B5EF4-FFF2-40B4-BE49-F238E27FC236}">
                <a16:creationId xmlns:a16="http://schemas.microsoft.com/office/drawing/2014/main" id="{62AE45F3-7D04-716D-DD74-7429E81C937F}"/>
              </a:ext>
            </a:extLst>
          </p:cNvPr>
          <p:cNvSpPr txBox="1"/>
          <p:nvPr/>
        </p:nvSpPr>
        <p:spPr>
          <a:xfrm>
            <a:off x="2413695" y="1621859"/>
            <a:ext cx="1568772" cy="200055"/>
          </a:xfrm>
          <a:prstGeom prst="rect">
            <a:avLst/>
          </a:prstGeom>
          <a:noFill/>
          <a:ln cap="flat">
            <a:noFill/>
          </a:ln>
        </p:spPr>
        <p:txBody>
          <a:bodyPr vert="horz" wrap="square" lIns="91440" tIns="45720" rIns="91440" bIns="45720" anchor="t" anchorCtr="1" compatLnSpc="1">
            <a:spAutoFit/>
          </a:bodyPr>
          <a:lstStyle/>
          <a:p>
            <a:pPr algn="ctr" defTabSz="457189">
              <a:defRPr sz="1800" b="0" i="0" u="none" strike="noStrike" kern="0" cap="none" spc="0" baseline="0">
                <a:solidFill>
                  <a:srgbClr val="000000"/>
                </a:solidFill>
                <a:uFillTx/>
              </a:defRPr>
            </a:pPr>
            <a:r>
              <a:rPr lang="da-DK" sz="700" kern="0" dirty="0">
                <a:solidFill>
                  <a:srgbClr val="111111"/>
                </a:solidFill>
                <a:latin typeface="Neue Haas Grotesk Text Pro" panose="020B0504020202020204" pitchFamily="34" charset="0"/>
              </a:rPr>
              <a:t>Juni</a:t>
            </a:r>
            <a:r>
              <a:rPr lang="da-DK" sz="700" dirty="0">
                <a:solidFill>
                  <a:srgbClr val="111111"/>
                </a:solidFill>
                <a:latin typeface="Neue Haas Grotesk Text Pro" panose="020B0504020202020204" pitchFamily="34" charset="0"/>
              </a:rPr>
              <a:t> 22</a:t>
            </a:r>
          </a:p>
        </p:txBody>
      </p:sp>
      <p:sp>
        <p:nvSpPr>
          <p:cNvPr id="21" name="Tekstfelt 16">
            <a:extLst>
              <a:ext uri="{FF2B5EF4-FFF2-40B4-BE49-F238E27FC236}">
                <a16:creationId xmlns:a16="http://schemas.microsoft.com/office/drawing/2014/main" id="{54226693-C086-867C-AEE9-022B783524AE}"/>
              </a:ext>
            </a:extLst>
          </p:cNvPr>
          <p:cNvSpPr txBox="1"/>
          <p:nvPr/>
        </p:nvSpPr>
        <p:spPr>
          <a:xfrm>
            <a:off x="3145471" y="1613849"/>
            <a:ext cx="1568772" cy="200055"/>
          </a:xfrm>
          <a:prstGeom prst="rect">
            <a:avLst/>
          </a:prstGeom>
          <a:noFill/>
          <a:ln cap="flat">
            <a:noFill/>
          </a:ln>
        </p:spPr>
        <p:txBody>
          <a:bodyPr vert="horz" wrap="square" lIns="91440" tIns="45720" rIns="91440" bIns="45720" anchor="t" anchorCtr="1" compatLnSpc="1">
            <a:spAutoFit/>
          </a:bodyPr>
          <a:lstStyle/>
          <a:p>
            <a:pPr algn="ctr" defTabSz="457189">
              <a:defRPr sz="1800" b="0" i="0" u="none" strike="noStrike" kern="0" cap="none" spc="0" baseline="0">
                <a:solidFill>
                  <a:srgbClr val="000000"/>
                </a:solidFill>
                <a:uFillTx/>
              </a:defRPr>
            </a:pPr>
            <a:r>
              <a:rPr lang="da-DK" sz="700" dirty="0">
                <a:solidFill>
                  <a:srgbClr val="111111"/>
                </a:solidFill>
                <a:latin typeface="Neue Haas Grotesk Text Pro" panose="020B0504020202020204" pitchFamily="34" charset="0"/>
              </a:rPr>
              <a:t>December 22</a:t>
            </a:r>
          </a:p>
        </p:txBody>
      </p:sp>
      <p:sp>
        <p:nvSpPr>
          <p:cNvPr id="55" name="Rektangel 17">
            <a:extLst>
              <a:ext uri="{FF2B5EF4-FFF2-40B4-BE49-F238E27FC236}">
                <a16:creationId xmlns:a16="http://schemas.microsoft.com/office/drawing/2014/main" id="{A767E753-1BC5-E065-F443-3BDBB9F1962A}"/>
              </a:ext>
            </a:extLst>
          </p:cNvPr>
          <p:cNvSpPr/>
          <p:nvPr/>
        </p:nvSpPr>
        <p:spPr>
          <a:xfrm>
            <a:off x="8555262" y="2816608"/>
            <a:ext cx="327172" cy="267900"/>
          </a:xfrm>
          <a:prstGeom prst="rect">
            <a:avLst/>
          </a:prstGeom>
          <a:solidFill>
            <a:srgbClr val="FF0000"/>
          </a:solidFill>
          <a:ln cap="flat">
            <a:noFill/>
            <a:prstDash val="solid"/>
          </a:ln>
        </p:spPr>
        <p:txBody>
          <a:bodyPr vert="horz" wrap="square" lIns="91440" tIns="45720" rIns="91440" bIns="45720" anchor="ctr" anchorCtr="1" compatLnSpc="1">
            <a:noAutofit/>
          </a:bodyPr>
          <a:lstStyle/>
          <a:p>
            <a:pPr algn="ctr" defTabSz="457189">
              <a:defRPr sz="1800" b="0" i="0" u="none" strike="noStrike" kern="0" cap="none" spc="0" baseline="0">
                <a:solidFill>
                  <a:srgbClr val="000000"/>
                </a:solidFill>
                <a:uFillTx/>
              </a:defRPr>
            </a:pPr>
            <a:endParaRPr lang="da-DK" sz="900">
              <a:solidFill>
                <a:srgbClr val="FFFFFF"/>
              </a:solidFill>
              <a:latin typeface="Neue Haas Grotesk Text Pro" panose="020B0504020202020204" pitchFamily="34" charset="0"/>
            </a:endParaRPr>
          </a:p>
        </p:txBody>
      </p:sp>
      <p:sp>
        <p:nvSpPr>
          <p:cNvPr id="56" name="Rektangel 19">
            <a:extLst>
              <a:ext uri="{FF2B5EF4-FFF2-40B4-BE49-F238E27FC236}">
                <a16:creationId xmlns:a16="http://schemas.microsoft.com/office/drawing/2014/main" id="{53DB00BB-10C1-885B-AD0A-90BEBE507F8E}"/>
              </a:ext>
            </a:extLst>
          </p:cNvPr>
          <p:cNvSpPr/>
          <p:nvPr/>
        </p:nvSpPr>
        <p:spPr>
          <a:xfrm>
            <a:off x="8555262" y="2439628"/>
            <a:ext cx="327172" cy="264252"/>
          </a:xfrm>
          <a:prstGeom prst="rect">
            <a:avLst/>
          </a:prstGeom>
          <a:solidFill>
            <a:srgbClr val="ED7D31"/>
          </a:solidFill>
          <a:ln cap="flat">
            <a:noFill/>
            <a:prstDash val="solid"/>
          </a:ln>
        </p:spPr>
        <p:txBody>
          <a:bodyPr vert="horz" wrap="square" lIns="91440" tIns="45720" rIns="91440" bIns="45720" anchor="ctr" anchorCtr="1" compatLnSpc="1">
            <a:noAutofit/>
          </a:bodyPr>
          <a:lstStyle/>
          <a:p>
            <a:pPr algn="ctr" defTabSz="457189">
              <a:defRPr sz="1800" b="0" i="0" u="none" strike="noStrike" kern="0" cap="none" spc="0" baseline="0">
                <a:solidFill>
                  <a:srgbClr val="000000"/>
                </a:solidFill>
                <a:uFillTx/>
              </a:defRPr>
            </a:pPr>
            <a:endParaRPr lang="da-DK" sz="900">
              <a:solidFill>
                <a:srgbClr val="FFFFFF"/>
              </a:solidFill>
              <a:latin typeface="Neue Haas Grotesk Text Pro" panose="020B0504020202020204" pitchFamily="34" charset="0"/>
            </a:endParaRPr>
          </a:p>
        </p:txBody>
      </p:sp>
      <p:sp>
        <p:nvSpPr>
          <p:cNvPr id="57" name="Rektangel 21">
            <a:extLst>
              <a:ext uri="{FF2B5EF4-FFF2-40B4-BE49-F238E27FC236}">
                <a16:creationId xmlns:a16="http://schemas.microsoft.com/office/drawing/2014/main" id="{8E9F62B8-CB91-481A-C0B7-67F81D81FD69}"/>
              </a:ext>
            </a:extLst>
          </p:cNvPr>
          <p:cNvSpPr/>
          <p:nvPr/>
        </p:nvSpPr>
        <p:spPr>
          <a:xfrm>
            <a:off x="8555262" y="2051556"/>
            <a:ext cx="327172" cy="264252"/>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algn="ctr" defTabSz="457189">
              <a:defRPr sz="1800" b="0" i="0" u="none" strike="noStrike" kern="0" cap="none" spc="0" baseline="0">
                <a:solidFill>
                  <a:srgbClr val="000000"/>
                </a:solidFill>
                <a:uFillTx/>
              </a:defRPr>
            </a:pPr>
            <a:endParaRPr lang="da-DK" sz="900">
              <a:solidFill>
                <a:srgbClr val="FFFFFF"/>
              </a:solidFill>
              <a:latin typeface="Neue Haas Grotesk Text Pro" panose="020B0504020202020204" pitchFamily="34" charset="0"/>
            </a:endParaRPr>
          </a:p>
        </p:txBody>
      </p:sp>
      <p:sp>
        <p:nvSpPr>
          <p:cNvPr id="58" name="Rektangel 23">
            <a:extLst>
              <a:ext uri="{FF2B5EF4-FFF2-40B4-BE49-F238E27FC236}">
                <a16:creationId xmlns:a16="http://schemas.microsoft.com/office/drawing/2014/main" id="{7E6E243B-02C3-0207-1C08-CEE6C4D28BCD}"/>
              </a:ext>
            </a:extLst>
          </p:cNvPr>
          <p:cNvSpPr/>
          <p:nvPr/>
        </p:nvSpPr>
        <p:spPr>
          <a:xfrm>
            <a:off x="8555262" y="1674577"/>
            <a:ext cx="327172" cy="264252"/>
          </a:xfrm>
          <a:prstGeom prst="rect">
            <a:avLst/>
          </a:prstGeom>
          <a:solidFill>
            <a:srgbClr val="92D050"/>
          </a:solidFill>
          <a:ln cap="flat">
            <a:noFill/>
            <a:prstDash val="solid"/>
          </a:ln>
        </p:spPr>
        <p:txBody>
          <a:bodyPr vert="horz" wrap="square" lIns="91440" tIns="45720" rIns="91440" bIns="45720" anchor="ctr" anchorCtr="1" compatLnSpc="1">
            <a:noAutofit/>
          </a:bodyPr>
          <a:lstStyle/>
          <a:p>
            <a:pPr algn="ctr" defTabSz="457189">
              <a:defRPr sz="1800" b="0" i="0" u="none" strike="noStrike" kern="0" cap="none" spc="0" baseline="0">
                <a:solidFill>
                  <a:srgbClr val="000000"/>
                </a:solidFill>
                <a:uFillTx/>
              </a:defRPr>
            </a:pPr>
            <a:endParaRPr lang="da-DK" sz="900">
              <a:solidFill>
                <a:srgbClr val="FFFFFF"/>
              </a:solidFill>
              <a:latin typeface="Neue Haas Grotesk Text Pro" panose="020B0504020202020204" pitchFamily="34" charset="0"/>
            </a:endParaRPr>
          </a:p>
        </p:txBody>
      </p:sp>
      <p:sp>
        <p:nvSpPr>
          <p:cNvPr id="59" name="Rektangel 26">
            <a:extLst>
              <a:ext uri="{FF2B5EF4-FFF2-40B4-BE49-F238E27FC236}">
                <a16:creationId xmlns:a16="http://schemas.microsoft.com/office/drawing/2014/main" id="{14940578-A901-DAE4-C010-D41DE9C61561}"/>
              </a:ext>
            </a:extLst>
          </p:cNvPr>
          <p:cNvSpPr/>
          <p:nvPr/>
        </p:nvSpPr>
        <p:spPr>
          <a:xfrm>
            <a:off x="8555262" y="1263344"/>
            <a:ext cx="327172" cy="264252"/>
          </a:xfrm>
          <a:prstGeom prst="rect">
            <a:avLst/>
          </a:prstGeom>
          <a:solidFill>
            <a:srgbClr val="3A8353"/>
          </a:solidFill>
          <a:ln cap="flat">
            <a:noFill/>
            <a:prstDash val="solid"/>
          </a:ln>
        </p:spPr>
        <p:txBody>
          <a:bodyPr vert="horz" wrap="square" lIns="91440" tIns="45720" rIns="91440" bIns="45720" anchor="ctr" anchorCtr="1" compatLnSpc="1">
            <a:noAutofit/>
          </a:bodyPr>
          <a:lstStyle/>
          <a:p>
            <a:pPr algn="ctr" defTabSz="457189">
              <a:defRPr sz="1800" b="0" i="0" u="none" strike="noStrike" kern="0" cap="none" spc="0" baseline="0">
                <a:solidFill>
                  <a:srgbClr val="000000"/>
                </a:solidFill>
                <a:uFillTx/>
              </a:defRPr>
            </a:pPr>
            <a:endParaRPr lang="da-DK" sz="900">
              <a:solidFill>
                <a:srgbClr val="FFFFFF"/>
              </a:solidFill>
              <a:latin typeface="Neue Haas Grotesk Text Pro" panose="020B0504020202020204" pitchFamily="34" charset="0"/>
            </a:endParaRPr>
          </a:p>
        </p:txBody>
      </p:sp>
      <p:sp>
        <p:nvSpPr>
          <p:cNvPr id="60" name="Tekstfelt 7">
            <a:extLst>
              <a:ext uri="{FF2B5EF4-FFF2-40B4-BE49-F238E27FC236}">
                <a16:creationId xmlns:a16="http://schemas.microsoft.com/office/drawing/2014/main" id="{4E7C6704-7EEA-E7A2-61E6-768F69BBC298}"/>
              </a:ext>
            </a:extLst>
          </p:cNvPr>
          <p:cNvSpPr txBox="1"/>
          <p:nvPr/>
        </p:nvSpPr>
        <p:spPr>
          <a:xfrm>
            <a:off x="4019359" y="1607614"/>
            <a:ext cx="1568772" cy="200055"/>
          </a:xfrm>
          <a:prstGeom prst="rect">
            <a:avLst/>
          </a:prstGeom>
          <a:noFill/>
          <a:ln cap="flat">
            <a:noFill/>
          </a:ln>
        </p:spPr>
        <p:txBody>
          <a:bodyPr vert="horz" wrap="square" lIns="91440" tIns="45720" rIns="91440" bIns="45720" anchor="t" anchorCtr="1" compatLnSpc="1">
            <a:spAutoFit/>
          </a:bodyPr>
          <a:lstStyle/>
          <a:p>
            <a:pPr algn="ctr" defTabSz="457189">
              <a:defRPr sz="1800" b="0" i="0" u="none" strike="noStrike" kern="0" cap="none" spc="0" baseline="0">
                <a:solidFill>
                  <a:srgbClr val="000000"/>
                </a:solidFill>
                <a:uFillTx/>
              </a:defRPr>
            </a:pPr>
            <a:r>
              <a:rPr lang="da-DK" sz="700" dirty="0">
                <a:solidFill>
                  <a:srgbClr val="111111"/>
                </a:solidFill>
                <a:latin typeface="Neue Haas Grotesk Text Pro" panose="020B0504020202020204" pitchFamily="34" charset="0"/>
              </a:rPr>
              <a:t>Juni 23</a:t>
            </a:r>
          </a:p>
        </p:txBody>
      </p:sp>
      <p:grpSp>
        <p:nvGrpSpPr>
          <p:cNvPr id="106" name="Gruppe 105">
            <a:extLst>
              <a:ext uri="{FF2B5EF4-FFF2-40B4-BE49-F238E27FC236}">
                <a16:creationId xmlns:a16="http://schemas.microsoft.com/office/drawing/2014/main" id="{27826239-5A79-F81F-D26B-4F803D713ECC}"/>
              </a:ext>
            </a:extLst>
          </p:cNvPr>
          <p:cNvGrpSpPr/>
          <p:nvPr/>
        </p:nvGrpSpPr>
        <p:grpSpPr>
          <a:xfrm>
            <a:off x="1737760" y="1899617"/>
            <a:ext cx="4403863" cy="905011"/>
            <a:chOff x="3670536" y="2150469"/>
            <a:chExt cx="4403863" cy="905011"/>
          </a:xfrm>
        </p:grpSpPr>
        <p:sp>
          <p:nvSpPr>
            <p:cNvPr id="38" name="Kombinationstegning: figur 37">
              <a:extLst>
                <a:ext uri="{FF2B5EF4-FFF2-40B4-BE49-F238E27FC236}">
                  <a16:creationId xmlns:a16="http://schemas.microsoft.com/office/drawing/2014/main" id="{1F49FA07-CC8B-4EE3-4687-1249B1AC8F70}"/>
                </a:ext>
              </a:extLst>
            </p:cNvPr>
            <p:cNvSpPr/>
            <p:nvPr/>
          </p:nvSpPr>
          <p:spPr>
            <a:xfrm>
              <a:off x="3670536" y="2150469"/>
              <a:ext cx="1133554" cy="453423"/>
            </a:xfrm>
            <a:custGeom>
              <a:avLst/>
              <a:gdLst>
                <a:gd name="f0" fmla="val 10800000"/>
                <a:gd name="f1" fmla="val 5400000"/>
                <a:gd name="f2" fmla="val 180"/>
                <a:gd name="f3" fmla="val w"/>
                <a:gd name="f4" fmla="val h"/>
                <a:gd name="f5" fmla="val 0"/>
                <a:gd name="f6" fmla="val 1133555"/>
                <a:gd name="f7" fmla="val 453422"/>
                <a:gd name="f8" fmla="val 906844"/>
                <a:gd name="f9" fmla="val 226711"/>
                <a:gd name="f10" fmla="+- 0 0 -90"/>
                <a:gd name="f11" fmla="*/ f3 1 1133555"/>
                <a:gd name="f12" fmla="*/ f4 1 453422"/>
                <a:gd name="f13" fmla="+- f7 0 f5"/>
                <a:gd name="f14" fmla="+- f6 0 f5"/>
                <a:gd name="f15" fmla="*/ f10 f0 1"/>
                <a:gd name="f16" fmla="*/ f14 1 1133555"/>
                <a:gd name="f17" fmla="*/ f13 1 453422"/>
                <a:gd name="f18" fmla="*/ 0 f14 1"/>
                <a:gd name="f19" fmla="*/ 0 f13 1"/>
                <a:gd name="f20" fmla="*/ 906844 f14 1"/>
                <a:gd name="f21" fmla="*/ 1133555 f14 1"/>
                <a:gd name="f22" fmla="*/ 226711 f13 1"/>
                <a:gd name="f23" fmla="*/ 453422 f13 1"/>
                <a:gd name="f24" fmla="*/ 226711 f14 1"/>
                <a:gd name="f25" fmla="*/ f15 1 f2"/>
                <a:gd name="f26" fmla="*/ f18 1 1133555"/>
                <a:gd name="f27" fmla="*/ f19 1 453422"/>
                <a:gd name="f28" fmla="*/ f20 1 1133555"/>
                <a:gd name="f29" fmla="*/ f21 1 1133555"/>
                <a:gd name="f30" fmla="*/ f22 1 453422"/>
                <a:gd name="f31" fmla="*/ f23 1 453422"/>
                <a:gd name="f32" fmla="*/ f24 1 1133555"/>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1133555" h="453422">
                  <a:moveTo>
                    <a:pt x="f5" y="f5"/>
                  </a:moveTo>
                  <a:lnTo>
                    <a:pt x="f8" y="f5"/>
                  </a:lnTo>
                  <a:lnTo>
                    <a:pt x="f6" y="f9"/>
                  </a:lnTo>
                  <a:lnTo>
                    <a:pt x="f8" y="f7"/>
                  </a:lnTo>
                  <a:lnTo>
                    <a:pt x="f5" y="f7"/>
                  </a:lnTo>
                  <a:lnTo>
                    <a:pt x="f9" y="f9"/>
                  </a:lnTo>
                  <a:lnTo>
                    <a:pt x="f5" y="f5"/>
                  </a:lnTo>
                  <a:close/>
                </a:path>
              </a:pathLst>
            </a:custGeom>
            <a:solidFill>
              <a:schemeClr val="accent4">
                <a:alpha val="90000"/>
              </a:schemeClr>
            </a:solidFill>
            <a:ln w="25402" cap="flat">
              <a:solidFill>
                <a:srgbClr val="FFFFFF"/>
              </a:solidFill>
              <a:prstDash val="solid"/>
              <a:miter/>
            </a:ln>
          </p:spPr>
          <p:txBody>
            <a:bodyPr vert="horz" wrap="square" lIns="239408" tIns="6345" rIns="226707" bIns="6345" anchor="ctr" anchorCtr="1" compatLnSpc="1">
              <a:noAutofit/>
            </a:bodyPr>
            <a:lstStyle/>
            <a:p>
              <a:pPr algn="ctr" defTabSz="444487">
                <a:lnSpc>
                  <a:spcPct val="90000"/>
                </a:lnSpc>
                <a:spcAft>
                  <a:spcPts val="400"/>
                </a:spcAft>
                <a:defRPr sz="1800" b="0" i="0" u="none" strike="noStrike" kern="0" cap="none" spc="0" baseline="0">
                  <a:solidFill>
                    <a:srgbClr val="000000"/>
                  </a:solidFill>
                  <a:uFillTx/>
                </a:defRPr>
              </a:pPr>
              <a:r>
                <a:rPr lang="da-DK" sz="700" b="1" dirty="0">
                  <a:solidFill>
                    <a:schemeClr val="bg1"/>
                  </a:solidFill>
                  <a:latin typeface="Neue Haas Grotesk Text Pro" panose="020B0504020202020204" pitchFamily="34" charset="0"/>
                </a:rPr>
                <a:t>Tilfredshed med løsning</a:t>
              </a:r>
            </a:p>
          </p:txBody>
        </p:sp>
        <p:sp>
          <p:nvSpPr>
            <p:cNvPr id="42" name="Kombinationstegning: figur 41">
              <a:extLst>
                <a:ext uri="{FF2B5EF4-FFF2-40B4-BE49-F238E27FC236}">
                  <a16:creationId xmlns:a16="http://schemas.microsoft.com/office/drawing/2014/main" id="{FD0C40F5-07AE-E413-C0B3-07DD28A7387F}"/>
                </a:ext>
              </a:extLst>
            </p:cNvPr>
            <p:cNvSpPr/>
            <p:nvPr/>
          </p:nvSpPr>
          <p:spPr>
            <a:xfrm>
              <a:off x="4680804" y="2189011"/>
              <a:ext cx="940853" cy="376339"/>
            </a:xfrm>
            <a:custGeom>
              <a:avLst/>
              <a:gdLst>
                <a:gd name="f0" fmla="val 10800000"/>
                <a:gd name="f1" fmla="val 5400000"/>
                <a:gd name="f2" fmla="val 180"/>
                <a:gd name="f3" fmla="val w"/>
                <a:gd name="f4" fmla="val h"/>
                <a:gd name="f5" fmla="val 0"/>
                <a:gd name="f6" fmla="val 940851"/>
                <a:gd name="f7" fmla="val 376340"/>
                <a:gd name="f8" fmla="val 752681"/>
                <a:gd name="f9" fmla="val 188170"/>
                <a:gd name="f10" fmla="+- 0 0 -90"/>
                <a:gd name="f11" fmla="*/ f3 1 940851"/>
                <a:gd name="f12" fmla="*/ f4 1 376340"/>
                <a:gd name="f13" fmla="+- f7 0 f5"/>
                <a:gd name="f14" fmla="+- f6 0 f5"/>
                <a:gd name="f15" fmla="*/ f10 f0 1"/>
                <a:gd name="f16" fmla="*/ f14 1 940851"/>
                <a:gd name="f17" fmla="*/ f13 1 376340"/>
                <a:gd name="f18" fmla="*/ 0 f14 1"/>
                <a:gd name="f19" fmla="*/ 0 f13 1"/>
                <a:gd name="f20" fmla="*/ 752681 f14 1"/>
                <a:gd name="f21" fmla="*/ 940851 f14 1"/>
                <a:gd name="f22" fmla="*/ 188170 f13 1"/>
                <a:gd name="f23" fmla="*/ 376340 f13 1"/>
                <a:gd name="f24" fmla="*/ 188170 f14 1"/>
                <a:gd name="f25" fmla="*/ f15 1 f2"/>
                <a:gd name="f26" fmla="*/ f18 1 940851"/>
                <a:gd name="f27" fmla="*/ f19 1 376340"/>
                <a:gd name="f28" fmla="*/ f20 1 940851"/>
                <a:gd name="f29" fmla="*/ f21 1 940851"/>
                <a:gd name="f30" fmla="*/ f22 1 376340"/>
                <a:gd name="f31" fmla="*/ f23 1 376340"/>
                <a:gd name="f32" fmla="*/ f24 1 94085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940851" h="376340">
                  <a:moveTo>
                    <a:pt x="f5" y="f5"/>
                  </a:moveTo>
                  <a:lnTo>
                    <a:pt x="f8" y="f5"/>
                  </a:lnTo>
                  <a:lnTo>
                    <a:pt x="f6" y="f9"/>
                  </a:lnTo>
                  <a:lnTo>
                    <a:pt x="f8" y="f7"/>
                  </a:lnTo>
                  <a:lnTo>
                    <a:pt x="f5" y="f7"/>
                  </a:lnTo>
                  <a:lnTo>
                    <a:pt x="f9" y="f9"/>
                  </a:lnTo>
                  <a:lnTo>
                    <a:pt x="f5" y="f5"/>
                  </a:lnTo>
                  <a:close/>
                </a:path>
              </a:pathLst>
            </a:custGeom>
            <a:solidFill>
              <a:srgbClr val="FFC000">
                <a:alpha val="90000"/>
              </a:srgbClr>
            </a:solidFill>
            <a:ln w="25402" cap="flat">
              <a:solidFill>
                <a:srgbClr val="CDD5EE">
                  <a:alpha val="90000"/>
                </a:srgbClr>
              </a:solidFill>
              <a:prstDash val="solid"/>
              <a:miter/>
            </a:ln>
          </p:spPr>
          <p:txBody>
            <a:bodyPr vert="horz" wrap="square" lIns="213567" tIns="12701" rIns="188174" bIns="1270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da-DK" sz="1200" b="1" dirty="0">
                  <a:solidFill>
                    <a:srgbClr val="FFFFFF"/>
                  </a:solidFill>
                  <a:latin typeface="Neue Haas Grotesk Text Pro" panose="020B0504020202020204" pitchFamily="34" charset="0"/>
                </a:rPr>
                <a:t>2,9</a:t>
              </a:r>
            </a:p>
          </p:txBody>
        </p:sp>
        <p:sp>
          <p:nvSpPr>
            <p:cNvPr id="43" name="Kombinationstegning: figur 42">
              <a:extLst>
                <a:ext uri="{FF2B5EF4-FFF2-40B4-BE49-F238E27FC236}">
                  <a16:creationId xmlns:a16="http://schemas.microsoft.com/office/drawing/2014/main" id="{8D1A8F17-9226-7D1C-A500-E0EA29AEA8F3}"/>
                </a:ext>
              </a:extLst>
            </p:cNvPr>
            <p:cNvSpPr/>
            <p:nvPr/>
          </p:nvSpPr>
          <p:spPr>
            <a:xfrm>
              <a:off x="5489938" y="2189011"/>
              <a:ext cx="940853" cy="376339"/>
            </a:xfrm>
            <a:custGeom>
              <a:avLst/>
              <a:gdLst>
                <a:gd name="f0" fmla="val 10800000"/>
                <a:gd name="f1" fmla="val 5400000"/>
                <a:gd name="f2" fmla="val 180"/>
                <a:gd name="f3" fmla="val w"/>
                <a:gd name="f4" fmla="val h"/>
                <a:gd name="f5" fmla="val 0"/>
                <a:gd name="f6" fmla="val 940851"/>
                <a:gd name="f7" fmla="val 376340"/>
                <a:gd name="f8" fmla="val 752681"/>
                <a:gd name="f9" fmla="val 188170"/>
                <a:gd name="f10" fmla="+- 0 0 -90"/>
                <a:gd name="f11" fmla="*/ f3 1 940851"/>
                <a:gd name="f12" fmla="*/ f4 1 376340"/>
                <a:gd name="f13" fmla="+- f7 0 f5"/>
                <a:gd name="f14" fmla="+- f6 0 f5"/>
                <a:gd name="f15" fmla="*/ f10 f0 1"/>
                <a:gd name="f16" fmla="*/ f14 1 940851"/>
                <a:gd name="f17" fmla="*/ f13 1 376340"/>
                <a:gd name="f18" fmla="*/ 0 f14 1"/>
                <a:gd name="f19" fmla="*/ 0 f13 1"/>
                <a:gd name="f20" fmla="*/ 752681 f14 1"/>
                <a:gd name="f21" fmla="*/ 940851 f14 1"/>
                <a:gd name="f22" fmla="*/ 188170 f13 1"/>
                <a:gd name="f23" fmla="*/ 376340 f13 1"/>
                <a:gd name="f24" fmla="*/ 188170 f14 1"/>
                <a:gd name="f25" fmla="*/ f15 1 f2"/>
                <a:gd name="f26" fmla="*/ f18 1 940851"/>
                <a:gd name="f27" fmla="*/ f19 1 376340"/>
                <a:gd name="f28" fmla="*/ f20 1 940851"/>
                <a:gd name="f29" fmla="*/ f21 1 940851"/>
                <a:gd name="f30" fmla="*/ f22 1 376340"/>
                <a:gd name="f31" fmla="*/ f23 1 376340"/>
                <a:gd name="f32" fmla="*/ f24 1 94085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940851" h="376340">
                  <a:moveTo>
                    <a:pt x="f5" y="f5"/>
                  </a:moveTo>
                  <a:lnTo>
                    <a:pt x="f8" y="f5"/>
                  </a:lnTo>
                  <a:lnTo>
                    <a:pt x="f6" y="f9"/>
                  </a:lnTo>
                  <a:lnTo>
                    <a:pt x="f8" y="f7"/>
                  </a:lnTo>
                  <a:lnTo>
                    <a:pt x="f5" y="f7"/>
                  </a:lnTo>
                  <a:lnTo>
                    <a:pt x="f9" y="f9"/>
                  </a:lnTo>
                  <a:lnTo>
                    <a:pt x="f5" y="f5"/>
                  </a:lnTo>
                  <a:close/>
                </a:path>
              </a:pathLst>
            </a:custGeom>
            <a:solidFill>
              <a:srgbClr val="FFC000">
                <a:alpha val="90000"/>
              </a:srgbClr>
            </a:solidFill>
            <a:ln w="25402" cap="flat">
              <a:solidFill>
                <a:srgbClr val="CDD5EE">
                  <a:alpha val="90000"/>
                </a:srgbClr>
              </a:solidFill>
              <a:prstDash val="solid"/>
              <a:miter/>
            </a:ln>
          </p:spPr>
          <p:txBody>
            <a:bodyPr vert="horz" wrap="square" lIns="213567" tIns="12701" rIns="188174" bIns="1270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da-DK" sz="1200" b="1" dirty="0">
                  <a:solidFill>
                    <a:srgbClr val="FFFFFF"/>
                  </a:solidFill>
                  <a:latin typeface="Neue Haas Grotesk Text Pro" panose="020B0504020202020204" pitchFamily="34" charset="0"/>
                </a:rPr>
                <a:t>3,2</a:t>
              </a:r>
            </a:p>
          </p:txBody>
        </p:sp>
        <p:sp>
          <p:nvSpPr>
            <p:cNvPr id="44" name="Kombinationstegning: figur 43">
              <a:extLst>
                <a:ext uri="{FF2B5EF4-FFF2-40B4-BE49-F238E27FC236}">
                  <a16:creationId xmlns:a16="http://schemas.microsoft.com/office/drawing/2014/main" id="{675EEAB9-4548-A9A3-17EB-284EE329CA7F}"/>
                </a:ext>
              </a:extLst>
            </p:cNvPr>
            <p:cNvSpPr/>
            <p:nvPr/>
          </p:nvSpPr>
          <p:spPr>
            <a:xfrm>
              <a:off x="6299063" y="2189011"/>
              <a:ext cx="940853" cy="376339"/>
            </a:xfrm>
            <a:custGeom>
              <a:avLst/>
              <a:gdLst>
                <a:gd name="f0" fmla="val 10800000"/>
                <a:gd name="f1" fmla="val 5400000"/>
                <a:gd name="f2" fmla="val 180"/>
                <a:gd name="f3" fmla="val w"/>
                <a:gd name="f4" fmla="val h"/>
                <a:gd name="f5" fmla="val 0"/>
                <a:gd name="f6" fmla="val 940851"/>
                <a:gd name="f7" fmla="val 376340"/>
                <a:gd name="f8" fmla="val 752681"/>
                <a:gd name="f9" fmla="val 188170"/>
                <a:gd name="f10" fmla="+- 0 0 -90"/>
                <a:gd name="f11" fmla="*/ f3 1 940851"/>
                <a:gd name="f12" fmla="*/ f4 1 376340"/>
                <a:gd name="f13" fmla="+- f7 0 f5"/>
                <a:gd name="f14" fmla="+- f6 0 f5"/>
                <a:gd name="f15" fmla="*/ f10 f0 1"/>
                <a:gd name="f16" fmla="*/ f14 1 940851"/>
                <a:gd name="f17" fmla="*/ f13 1 376340"/>
                <a:gd name="f18" fmla="*/ 0 f14 1"/>
                <a:gd name="f19" fmla="*/ 0 f13 1"/>
                <a:gd name="f20" fmla="*/ 752681 f14 1"/>
                <a:gd name="f21" fmla="*/ 940851 f14 1"/>
                <a:gd name="f22" fmla="*/ 188170 f13 1"/>
                <a:gd name="f23" fmla="*/ 376340 f13 1"/>
                <a:gd name="f24" fmla="*/ 188170 f14 1"/>
                <a:gd name="f25" fmla="*/ f15 1 f2"/>
                <a:gd name="f26" fmla="*/ f18 1 940851"/>
                <a:gd name="f27" fmla="*/ f19 1 376340"/>
                <a:gd name="f28" fmla="*/ f20 1 940851"/>
                <a:gd name="f29" fmla="*/ f21 1 940851"/>
                <a:gd name="f30" fmla="*/ f22 1 376340"/>
                <a:gd name="f31" fmla="*/ f23 1 376340"/>
                <a:gd name="f32" fmla="*/ f24 1 94085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940851" h="376340">
                  <a:moveTo>
                    <a:pt x="f5" y="f5"/>
                  </a:moveTo>
                  <a:lnTo>
                    <a:pt x="f8" y="f5"/>
                  </a:lnTo>
                  <a:lnTo>
                    <a:pt x="f6" y="f9"/>
                  </a:lnTo>
                  <a:lnTo>
                    <a:pt x="f8" y="f7"/>
                  </a:lnTo>
                  <a:lnTo>
                    <a:pt x="f5" y="f7"/>
                  </a:lnTo>
                  <a:lnTo>
                    <a:pt x="f9" y="f9"/>
                  </a:lnTo>
                  <a:lnTo>
                    <a:pt x="f5" y="f5"/>
                  </a:lnTo>
                  <a:close/>
                </a:path>
              </a:pathLst>
            </a:custGeom>
            <a:solidFill>
              <a:srgbClr val="FFC000">
                <a:alpha val="90000"/>
              </a:srgbClr>
            </a:solidFill>
            <a:ln w="25402" cap="flat">
              <a:solidFill>
                <a:srgbClr val="CDD5EE">
                  <a:alpha val="90000"/>
                </a:srgbClr>
              </a:solidFill>
              <a:prstDash val="solid"/>
              <a:miter/>
            </a:ln>
          </p:spPr>
          <p:txBody>
            <a:bodyPr vert="horz" wrap="square" lIns="213567" tIns="12701" rIns="188174" bIns="1270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da-DK" sz="1200" b="1" dirty="0">
                  <a:solidFill>
                    <a:srgbClr val="FFFFFF"/>
                  </a:solidFill>
                  <a:latin typeface="Neue Haas Grotesk Text Pro" panose="020B0504020202020204" pitchFamily="34" charset="0"/>
                </a:rPr>
                <a:t>3,2</a:t>
              </a:r>
            </a:p>
          </p:txBody>
        </p:sp>
        <p:sp>
          <p:nvSpPr>
            <p:cNvPr id="45" name="Kombinationstegning: figur 44">
              <a:extLst>
                <a:ext uri="{FF2B5EF4-FFF2-40B4-BE49-F238E27FC236}">
                  <a16:creationId xmlns:a16="http://schemas.microsoft.com/office/drawing/2014/main" id="{5CA8BAD2-B18C-BCB3-F02F-ABD684D85591}"/>
                </a:ext>
              </a:extLst>
            </p:cNvPr>
            <p:cNvSpPr/>
            <p:nvPr/>
          </p:nvSpPr>
          <p:spPr>
            <a:xfrm>
              <a:off x="3670536" y="2602057"/>
              <a:ext cx="1133554" cy="453423"/>
            </a:xfrm>
            <a:custGeom>
              <a:avLst/>
              <a:gdLst>
                <a:gd name="f0" fmla="val 10800000"/>
                <a:gd name="f1" fmla="val 5400000"/>
                <a:gd name="f2" fmla="val 180"/>
                <a:gd name="f3" fmla="val w"/>
                <a:gd name="f4" fmla="val h"/>
                <a:gd name="f5" fmla="val 0"/>
                <a:gd name="f6" fmla="val 1133555"/>
                <a:gd name="f7" fmla="val 453422"/>
                <a:gd name="f8" fmla="val 906844"/>
                <a:gd name="f9" fmla="val 226711"/>
                <a:gd name="f10" fmla="+- 0 0 -90"/>
                <a:gd name="f11" fmla="*/ f3 1 1133555"/>
                <a:gd name="f12" fmla="*/ f4 1 453422"/>
                <a:gd name="f13" fmla="+- f7 0 f5"/>
                <a:gd name="f14" fmla="+- f6 0 f5"/>
                <a:gd name="f15" fmla="*/ f10 f0 1"/>
                <a:gd name="f16" fmla="*/ f14 1 1133555"/>
                <a:gd name="f17" fmla="*/ f13 1 453422"/>
                <a:gd name="f18" fmla="*/ 0 f14 1"/>
                <a:gd name="f19" fmla="*/ 0 f13 1"/>
                <a:gd name="f20" fmla="*/ 906844 f14 1"/>
                <a:gd name="f21" fmla="*/ 1133555 f14 1"/>
                <a:gd name="f22" fmla="*/ 226711 f13 1"/>
                <a:gd name="f23" fmla="*/ 453422 f13 1"/>
                <a:gd name="f24" fmla="*/ 226711 f14 1"/>
                <a:gd name="f25" fmla="*/ f15 1 f2"/>
                <a:gd name="f26" fmla="*/ f18 1 1133555"/>
                <a:gd name="f27" fmla="*/ f19 1 453422"/>
                <a:gd name="f28" fmla="*/ f20 1 1133555"/>
                <a:gd name="f29" fmla="*/ f21 1 1133555"/>
                <a:gd name="f30" fmla="*/ f22 1 453422"/>
                <a:gd name="f31" fmla="*/ f23 1 453422"/>
                <a:gd name="f32" fmla="*/ f24 1 1133555"/>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1133555" h="453422">
                  <a:moveTo>
                    <a:pt x="f5" y="f5"/>
                  </a:moveTo>
                  <a:lnTo>
                    <a:pt x="f8" y="f5"/>
                  </a:lnTo>
                  <a:lnTo>
                    <a:pt x="f6" y="f9"/>
                  </a:lnTo>
                  <a:lnTo>
                    <a:pt x="f8" y="f7"/>
                  </a:lnTo>
                  <a:lnTo>
                    <a:pt x="f5" y="f7"/>
                  </a:lnTo>
                  <a:lnTo>
                    <a:pt x="f9" y="f9"/>
                  </a:lnTo>
                  <a:lnTo>
                    <a:pt x="f5" y="f5"/>
                  </a:lnTo>
                  <a:close/>
                </a:path>
              </a:pathLst>
            </a:custGeom>
            <a:solidFill>
              <a:schemeClr val="accent6">
                <a:lumMod val="75000"/>
                <a:alpha val="50000"/>
              </a:schemeClr>
            </a:solidFill>
            <a:ln w="25402" cap="flat">
              <a:solidFill>
                <a:srgbClr val="FFFFFF"/>
              </a:solidFill>
              <a:prstDash val="solid"/>
              <a:miter/>
            </a:ln>
          </p:spPr>
          <p:txBody>
            <a:bodyPr vert="horz" wrap="square" lIns="239408" tIns="6345" rIns="226707" bIns="6345" anchor="ctr" anchorCtr="1" compatLnSpc="1">
              <a:noAutofit/>
            </a:bodyPr>
            <a:lstStyle/>
            <a:p>
              <a:pPr algn="ctr" defTabSz="444487">
                <a:lnSpc>
                  <a:spcPct val="90000"/>
                </a:lnSpc>
                <a:spcAft>
                  <a:spcPts val="400"/>
                </a:spcAft>
                <a:defRPr sz="1800" b="0" i="0" u="none" strike="noStrike" kern="0" cap="none" spc="0" baseline="0">
                  <a:solidFill>
                    <a:srgbClr val="000000"/>
                  </a:solidFill>
                  <a:uFillTx/>
                </a:defRPr>
              </a:pPr>
              <a:r>
                <a:rPr lang="da-DK" sz="700" b="1" dirty="0">
                  <a:solidFill>
                    <a:schemeClr val="bg1"/>
                  </a:solidFill>
                  <a:latin typeface="Neue Haas Grotesk Text Pro" panose="020B0504020202020204" pitchFamily="34" charset="0"/>
                </a:rPr>
                <a:t>Tilfredshed med support</a:t>
              </a:r>
            </a:p>
          </p:txBody>
        </p:sp>
        <p:sp>
          <p:nvSpPr>
            <p:cNvPr id="49" name="Kombinationstegning: figur 48">
              <a:extLst>
                <a:ext uri="{FF2B5EF4-FFF2-40B4-BE49-F238E27FC236}">
                  <a16:creationId xmlns:a16="http://schemas.microsoft.com/office/drawing/2014/main" id="{649B3A26-FCE6-7305-BAA6-C4E40BCF8569}"/>
                </a:ext>
              </a:extLst>
            </p:cNvPr>
            <p:cNvSpPr/>
            <p:nvPr/>
          </p:nvSpPr>
          <p:spPr>
            <a:xfrm>
              <a:off x="4680804" y="2640599"/>
              <a:ext cx="940853" cy="376339"/>
            </a:xfrm>
            <a:custGeom>
              <a:avLst/>
              <a:gdLst>
                <a:gd name="f0" fmla="val 10800000"/>
                <a:gd name="f1" fmla="val 5400000"/>
                <a:gd name="f2" fmla="val 180"/>
                <a:gd name="f3" fmla="val w"/>
                <a:gd name="f4" fmla="val h"/>
                <a:gd name="f5" fmla="val 0"/>
                <a:gd name="f6" fmla="val 940851"/>
                <a:gd name="f7" fmla="val 376340"/>
                <a:gd name="f8" fmla="val 752681"/>
                <a:gd name="f9" fmla="val 188170"/>
                <a:gd name="f10" fmla="+- 0 0 -90"/>
                <a:gd name="f11" fmla="*/ f3 1 940851"/>
                <a:gd name="f12" fmla="*/ f4 1 376340"/>
                <a:gd name="f13" fmla="+- f7 0 f5"/>
                <a:gd name="f14" fmla="+- f6 0 f5"/>
                <a:gd name="f15" fmla="*/ f10 f0 1"/>
                <a:gd name="f16" fmla="*/ f14 1 940851"/>
                <a:gd name="f17" fmla="*/ f13 1 376340"/>
                <a:gd name="f18" fmla="*/ 0 f14 1"/>
                <a:gd name="f19" fmla="*/ 0 f13 1"/>
                <a:gd name="f20" fmla="*/ 752681 f14 1"/>
                <a:gd name="f21" fmla="*/ 940851 f14 1"/>
                <a:gd name="f22" fmla="*/ 188170 f13 1"/>
                <a:gd name="f23" fmla="*/ 376340 f13 1"/>
                <a:gd name="f24" fmla="*/ 188170 f14 1"/>
                <a:gd name="f25" fmla="*/ f15 1 f2"/>
                <a:gd name="f26" fmla="*/ f18 1 940851"/>
                <a:gd name="f27" fmla="*/ f19 1 376340"/>
                <a:gd name="f28" fmla="*/ f20 1 940851"/>
                <a:gd name="f29" fmla="*/ f21 1 940851"/>
                <a:gd name="f30" fmla="*/ f22 1 376340"/>
                <a:gd name="f31" fmla="*/ f23 1 376340"/>
                <a:gd name="f32" fmla="*/ f24 1 94085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940851" h="376340">
                  <a:moveTo>
                    <a:pt x="f5" y="f5"/>
                  </a:moveTo>
                  <a:lnTo>
                    <a:pt x="f8" y="f5"/>
                  </a:lnTo>
                  <a:lnTo>
                    <a:pt x="f6" y="f9"/>
                  </a:lnTo>
                  <a:lnTo>
                    <a:pt x="f8" y="f7"/>
                  </a:lnTo>
                  <a:lnTo>
                    <a:pt x="f5" y="f7"/>
                  </a:lnTo>
                  <a:lnTo>
                    <a:pt x="f9" y="f9"/>
                  </a:lnTo>
                  <a:lnTo>
                    <a:pt x="f5" y="f5"/>
                  </a:lnTo>
                  <a:close/>
                </a:path>
              </a:pathLst>
            </a:custGeom>
            <a:solidFill>
              <a:srgbClr val="FFC000">
                <a:alpha val="90000"/>
              </a:srgbClr>
            </a:solidFill>
            <a:ln w="25402" cap="flat">
              <a:solidFill>
                <a:srgbClr val="CDD5EE">
                  <a:alpha val="90000"/>
                </a:srgbClr>
              </a:solidFill>
              <a:prstDash val="solid"/>
              <a:miter/>
            </a:ln>
          </p:spPr>
          <p:txBody>
            <a:bodyPr vert="horz" wrap="square" lIns="213567" tIns="12701" rIns="188174" bIns="1270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da-DK" sz="1200" b="1" dirty="0">
                  <a:solidFill>
                    <a:srgbClr val="FFFFFF"/>
                  </a:solidFill>
                  <a:latin typeface="Neue Haas Grotesk Text Pro" panose="020B0504020202020204" pitchFamily="34" charset="0"/>
                </a:rPr>
                <a:t>3,2</a:t>
              </a:r>
            </a:p>
          </p:txBody>
        </p:sp>
        <p:sp>
          <p:nvSpPr>
            <p:cNvPr id="50" name="Kombinationstegning: figur 49">
              <a:extLst>
                <a:ext uri="{FF2B5EF4-FFF2-40B4-BE49-F238E27FC236}">
                  <a16:creationId xmlns:a16="http://schemas.microsoft.com/office/drawing/2014/main" id="{4D1F5966-DCB3-D1E4-3055-8EC55BBB842D}"/>
                </a:ext>
              </a:extLst>
            </p:cNvPr>
            <p:cNvSpPr/>
            <p:nvPr/>
          </p:nvSpPr>
          <p:spPr>
            <a:xfrm>
              <a:off x="5489938" y="2640599"/>
              <a:ext cx="940853" cy="376339"/>
            </a:xfrm>
            <a:custGeom>
              <a:avLst/>
              <a:gdLst>
                <a:gd name="f0" fmla="val 10800000"/>
                <a:gd name="f1" fmla="val 5400000"/>
                <a:gd name="f2" fmla="val 180"/>
                <a:gd name="f3" fmla="val w"/>
                <a:gd name="f4" fmla="val h"/>
                <a:gd name="f5" fmla="val 0"/>
                <a:gd name="f6" fmla="val 940851"/>
                <a:gd name="f7" fmla="val 376340"/>
                <a:gd name="f8" fmla="val 752681"/>
                <a:gd name="f9" fmla="val 188170"/>
                <a:gd name="f10" fmla="+- 0 0 -90"/>
                <a:gd name="f11" fmla="*/ f3 1 940851"/>
                <a:gd name="f12" fmla="*/ f4 1 376340"/>
                <a:gd name="f13" fmla="+- f7 0 f5"/>
                <a:gd name="f14" fmla="+- f6 0 f5"/>
                <a:gd name="f15" fmla="*/ f10 f0 1"/>
                <a:gd name="f16" fmla="*/ f14 1 940851"/>
                <a:gd name="f17" fmla="*/ f13 1 376340"/>
                <a:gd name="f18" fmla="*/ 0 f14 1"/>
                <a:gd name="f19" fmla="*/ 0 f13 1"/>
                <a:gd name="f20" fmla="*/ 752681 f14 1"/>
                <a:gd name="f21" fmla="*/ 940851 f14 1"/>
                <a:gd name="f22" fmla="*/ 188170 f13 1"/>
                <a:gd name="f23" fmla="*/ 376340 f13 1"/>
                <a:gd name="f24" fmla="*/ 188170 f14 1"/>
                <a:gd name="f25" fmla="*/ f15 1 f2"/>
                <a:gd name="f26" fmla="*/ f18 1 940851"/>
                <a:gd name="f27" fmla="*/ f19 1 376340"/>
                <a:gd name="f28" fmla="*/ f20 1 940851"/>
                <a:gd name="f29" fmla="*/ f21 1 940851"/>
                <a:gd name="f30" fmla="*/ f22 1 376340"/>
                <a:gd name="f31" fmla="*/ f23 1 376340"/>
                <a:gd name="f32" fmla="*/ f24 1 94085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940851" h="376340">
                  <a:moveTo>
                    <a:pt x="f5" y="f5"/>
                  </a:moveTo>
                  <a:lnTo>
                    <a:pt x="f8" y="f5"/>
                  </a:lnTo>
                  <a:lnTo>
                    <a:pt x="f6" y="f9"/>
                  </a:lnTo>
                  <a:lnTo>
                    <a:pt x="f8" y="f7"/>
                  </a:lnTo>
                  <a:lnTo>
                    <a:pt x="f5" y="f7"/>
                  </a:lnTo>
                  <a:lnTo>
                    <a:pt x="f9" y="f9"/>
                  </a:lnTo>
                  <a:lnTo>
                    <a:pt x="f5" y="f5"/>
                  </a:lnTo>
                  <a:close/>
                </a:path>
              </a:pathLst>
            </a:custGeom>
            <a:solidFill>
              <a:srgbClr val="FFC000">
                <a:alpha val="90000"/>
              </a:srgbClr>
            </a:solidFill>
            <a:ln w="25402" cap="flat">
              <a:solidFill>
                <a:srgbClr val="CDD5EE">
                  <a:alpha val="90000"/>
                </a:srgbClr>
              </a:solidFill>
              <a:prstDash val="solid"/>
              <a:miter/>
            </a:ln>
          </p:spPr>
          <p:txBody>
            <a:bodyPr vert="horz" wrap="square" lIns="213567" tIns="12701" rIns="188174" bIns="1270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da-DK" sz="1200" b="1" dirty="0">
                  <a:solidFill>
                    <a:srgbClr val="FFFFFF"/>
                  </a:solidFill>
                  <a:latin typeface="Neue Haas Grotesk Text Pro" panose="020B0504020202020204" pitchFamily="34" charset="0"/>
                </a:rPr>
                <a:t>3,1</a:t>
              </a:r>
            </a:p>
          </p:txBody>
        </p:sp>
        <p:sp>
          <p:nvSpPr>
            <p:cNvPr id="51" name="Kombinationstegning: figur 50">
              <a:extLst>
                <a:ext uri="{FF2B5EF4-FFF2-40B4-BE49-F238E27FC236}">
                  <a16:creationId xmlns:a16="http://schemas.microsoft.com/office/drawing/2014/main" id="{62C2A581-AA74-1900-3F9B-28D6A6EA81AF}"/>
                </a:ext>
              </a:extLst>
            </p:cNvPr>
            <p:cNvSpPr/>
            <p:nvPr/>
          </p:nvSpPr>
          <p:spPr>
            <a:xfrm>
              <a:off x="6299063" y="2640599"/>
              <a:ext cx="940853" cy="376339"/>
            </a:xfrm>
            <a:custGeom>
              <a:avLst/>
              <a:gdLst>
                <a:gd name="f0" fmla="val 10800000"/>
                <a:gd name="f1" fmla="val 5400000"/>
                <a:gd name="f2" fmla="val 180"/>
                <a:gd name="f3" fmla="val w"/>
                <a:gd name="f4" fmla="val h"/>
                <a:gd name="f5" fmla="val 0"/>
                <a:gd name="f6" fmla="val 940851"/>
                <a:gd name="f7" fmla="val 376340"/>
                <a:gd name="f8" fmla="val 752681"/>
                <a:gd name="f9" fmla="val 188170"/>
                <a:gd name="f10" fmla="+- 0 0 -90"/>
                <a:gd name="f11" fmla="*/ f3 1 940851"/>
                <a:gd name="f12" fmla="*/ f4 1 376340"/>
                <a:gd name="f13" fmla="+- f7 0 f5"/>
                <a:gd name="f14" fmla="+- f6 0 f5"/>
                <a:gd name="f15" fmla="*/ f10 f0 1"/>
                <a:gd name="f16" fmla="*/ f14 1 940851"/>
                <a:gd name="f17" fmla="*/ f13 1 376340"/>
                <a:gd name="f18" fmla="*/ 0 f14 1"/>
                <a:gd name="f19" fmla="*/ 0 f13 1"/>
                <a:gd name="f20" fmla="*/ 752681 f14 1"/>
                <a:gd name="f21" fmla="*/ 940851 f14 1"/>
                <a:gd name="f22" fmla="*/ 188170 f13 1"/>
                <a:gd name="f23" fmla="*/ 376340 f13 1"/>
                <a:gd name="f24" fmla="*/ 188170 f14 1"/>
                <a:gd name="f25" fmla="*/ f15 1 f2"/>
                <a:gd name="f26" fmla="*/ f18 1 940851"/>
                <a:gd name="f27" fmla="*/ f19 1 376340"/>
                <a:gd name="f28" fmla="*/ f20 1 940851"/>
                <a:gd name="f29" fmla="*/ f21 1 940851"/>
                <a:gd name="f30" fmla="*/ f22 1 376340"/>
                <a:gd name="f31" fmla="*/ f23 1 376340"/>
                <a:gd name="f32" fmla="*/ f24 1 94085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940851" h="376340">
                  <a:moveTo>
                    <a:pt x="f5" y="f5"/>
                  </a:moveTo>
                  <a:lnTo>
                    <a:pt x="f8" y="f5"/>
                  </a:lnTo>
                  <a:lnTo>
                    <a:pt x="f6" y="f9"/>
                  </a:lnTo>
                  <a:lnTo>
                    <a:pt x="f8" y="f7"/>
                  </a:lnTo>
                  <a:lnTo>
                    <a:pt x="f5" y="f7"/>
                  </a:lnTo>
                  <a:lnTo>
                    <a:pt x="f9" y="f9"/>
                  </a:lnTo>
                  <a:lnTo>
                    <a:pt x="f5" y="f5"/>
                  </a:lnTo>
                  <a:close/>
                </a:path>
              </a:pathLst>
            </a:custGeom>
            <a:solidFill>
              <a:srgbClr val="FFC000">
                <a:alpha val="90000"/>
              </a:srgbClr>
            </a:solidFill>
            <a:ln w="25402" cap="flat">
              <a:solidFill>
                <a:srgbClr val="CDD5EE">
                  <a:alpha val="90000"/>
                </a:srgbClr>
              </a:solidFill>
              <a:prstDash val="solid"/>
              <a:miter/>
            </a:ln>
          </p:spPr>
          <p:txBody>
            <a:bodyPr vert="horz" wrap="square" lIns="213567" tIns="12701" rIns="188174" bIns="1270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da-DK" sz="1200" b="1" dirty="0">
                  <a:solidFill>
                    <a:srgbClr val="FFFFFF"/>
                  </a:solidFill>
                  <a:latin typeface="Neue Haas Grotesk Text Pro" panose="020B0504020202020204" pitchFamily="34" charset="0"/>
                </a:rPr>
                <a:t>3,0</a:t>
              </a:r>
            </a:p>
          </p:txBody>
        </p:sp>
        <p:sp>
          <p:nvSpPr>
            <p:cNvPr id="97" name="Kombinationstegning: figur 96">
              <a:extLst>
                <a:ext uri="{FF2B5EF4-FFF2-40B4-BE49-F238E27FC236}">
                  <a16:creationId xmlns:a16="http://schemas.microsoft.com/office/drawing/2014/main" id="{240706B8-FB08-1551-98DC-390F6A639F0A}"/>
                </a:ext>
              </a:extLst>
            </p:cNvPr>
            <p:cNvSpPr/>
            <p:nvPr/>
          </p:nvSpPr>
          <p:spPr>
            <a:xfrm>
              <a:off x="7133546" y="2187688"/>
              <a:ext cx="940853" cy="376339"/>
            </a:xfrm>
            <a:custGeom>
              <a:avLst/>
              <a:gdLst>
                <a:gd name="f0" fmla="val 10800000"/>
                <a:gd name="f1" fmla="val 5400000"/>
                <a:gd name="f2" fmla="val 180"/>
                <a:gd name="f3" fmla="val w"/>
                <a:gd name="f4" fmla="val h"/>
                <a:gd name="f5" fmla="val 0"/>
                <a:gd name="f6" fmla="val 940851"/>
                <a:gd name="f7" fmla="val 376340"/>
                <a:gd name="f8" fmla="val 752681"/>
                <a:gd name="f9" fmla="val 188170"/>
                <a:gd name="f10" fmla="+- 0 0 -90"/>
                <a:gd name="f11" fmla="*/ f3 1 940851"/>
                <a:gd name="f12" fmla="*/ f4 1 376340"/>
                <a:gd name="f13" fmla="+- f7 0 f5"/>
                <a:gd name="f14" fmla="+- f6 0 f5"/>
                <a:gd name="f15" fmla="*/ f10 f0 1"/>
                <a:gd name="f16" fmla="*/ f14 1 940851"/>
                <a:gd name="f17" fmla="*/ f13 1 376340"/>
                <a:gd name="f18" fmla="*/ 0 f14 1"/>
                <a:gd name="f19" fmla="*/ 0 f13 1"/>
                <a:gd name="f20" fmla="*/ 752681 f14 1"/>
                <a:gd name="f21" fmla="*/ 940851 f14 1"/>
                <a:gd name="f22" fmla="*/ 188170 f13 1"/>
                <a:gd name="f23" fmla="*/ 376340 f13 1"/>
                <a:gd name="f24" fmla="*/ 188170 f14 1"/>
                <a:gd name="f25" fmla="*/ f15 1 f2"/>
                <a:gd name="f26" fmla="*/ f18 1 940851"/>
                <a:gd name="f27" fmla="*/ f19 1 376340"/>
                <a:gd name="f28" fmla="*/ f20 1 940851"/>
                <a:gd name="f29" fmla="*/ f21 1 940851"/>
                <a:gd name="f30" fmla="*/ f22 1 376340"/>
                <a:gd name="f31" fmla="*/ f23 1 376340"/>
                <a:gd name="f32" fmla="*/ f24 1 94085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940851" h="376340">
                  <a:moveTo>
                    <a:pt x="f5" y="f5"/>
                  </a:moveTo>
                  <a:lnTo>
                    <a:pt x="f8" y="f5"/>
                  </a:lnTo>
                  <a:lnTo>
                    <a:pt x="f6" y="f9"/>
                  </a:lnTo>
                  <a:lnTo>
                    <a:pt x="f8" y="f7"/>
                  </a:lnTo>
                  <a:lnTo>
                    <a:pt x="f5" y="f7"/>
                  </a:lnTo>
                  <a:lnTo>
                    <a:pt x="f9" y="f9"/>
                  </a:lnTo>
                  <a:lnTo>
                    <a:pt x="f5" y="f5"/>
                  </a:lnTo>
                  <a:close/>
                </a:path>
              </a:pathLst>
            </a:custGeom>
            <a:solidFill>
              <a:srgbClr val="92D050">
                <a:alpha val="90000"/>
              </a:srgbClr>
            </a:solidFill>
            <a:ln w="25402" cap="flat">
              <a:solidFill>
                <a:srgbClr val="CDD5EE">
                  <a:alpha val="90000"/>
                </a:srgbClr>
              </a:solidFill>
              <a:prstDash val="solid"/>
              <a:miter/>
            </a:ln>
          </p:spPr>
          <p:txBody>
            <a:bodyPr vert="horz" wrap="square" lIns="213567" tIns="12701" rIns="188174" bIns="1270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da-DK" sz="1200" b="1" dirty="0">
                  <a:solidFill>
                    <a:srgbClr val="FFFFFF"/>
                  </a:solidFill>
                  <a:latin typeface="Neue Haas Grotesk Text Pro" panose="020B0504020202020204" pitchFamily="34" charset="0"/>
                </a:rPr>
                <a:t>3,6</a:t>
              </a:r>
            </a:p>
          </p:txBody>
        </p:sp>
        <p:sp>
          <p:nvSpPr>
            <p:cNvPr id="98" name="Kombinationstegning: figur 97">
              <a:extLst>
                <a:ext uri="{FF2B5EF4-FFF2-40B4-BE49-F238E27FC236}">
                  <a16:creationId xmlns:a16="http://schemas.microsoft.com/office/drawing/2014/main" id="{F91AD2A0-B2BA-BED0-A64E-32C99CA6CBA0}"/>
                </a:ext>
              </a:extLst>
            </p:cNvPr>
            <p:cNvSpPr/>
            <p:nvPr/>
          </p:nvSpPr>
          <p:spPr>
            <a:xfrm>
              <a:off x="7133545" y="2639276"/>
              <a:ext cx="940853" cy="376339"/>
            </a:xfrm>
            <a:custGeom>
              <a:avLst/>
              <a:gdLst>
                <a:gd name="f0" fmla="val 10800000"/>
                <a:gd name="f1" fmla="val 5400000"/>
                <a:gd name="f2" fmla="val 180"/>
                <a:gd name="f3" fmla="val w"/>
                <a:gd name="f4" fmla="val h"/>
                <a:gd name="f5" fmla="val 0"/>
                <a:gd name="f6" fmla="val 940851"/>
                <a:gd name="f7" fmla="val 376340"/>
                <a:gd name="f8" fmla="val 752681"/>
                <a:gd name="f9" fmla="val 188170"/>
                <a:gd name="f10" fmla="+- 0 0 -90"/>
                <a:gd name="f11" fmla="*/ f3 1 940851"/>
                <a:gd name="f12" fmla="*/ f4 1 376340"/>
                <a:gd name="f13" fmla="+- f7 0 f5"/>
                <a:gd name="f14" fmla="+- f6 0 f5"/>
                <a:gd name="f15" fmla="*/ f10 f0 1"/>
                <a:gd name="f16" fmla="*/ f14 1 940851"/>
                <a:gd name="f17" fmla="*/ f13 1 376340"/>
                <a:gd name="f18" fmla="*/ 0 f14 1"/>
                <a:gd name="f19" fmla="*/ 0 f13 1"/>
                <a:gd name="f20" fmla="*/ 752681 f14 1"/>
                <a:gd name="f21" fmla="*/ 940851 f14 1"/>
                <a:gd name="f22" fmla="*/ 188170 f13 1"/>
                <a:gd name="f23" fmla="*/ 376340 f13 1"/>
                <a:gd name="f24" fmla="*/ 188170 f14 1"/>
                <a:gd name="f25" fmla="*/ f15 1 f2"/>
                <a:gd name="f26" fmla="*/ f18 1 940851"/>
                <a:gd name="f27" fmla="*/ f19 1 376340"/>
                <a:gd name="f28" fmla="*/ f20 1 940851"/>
                <a:gd name="f29" fmla="*/ f21 1 940851"/>
                <a:gd name="f30" fmla="*/ f22 1 376340"/>
                <a:gd name="f31" fmla="*/ f23 1 376340"/>
                <a:gd name="f32" fmla="*/ f24 1 94085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940851" h="376340">
                  <a:moveTo>
                    <a:pt x="f5" y="f5"/>
                  </a:moveTo>
                  <a:lnTo>
                    <a:pt x="f8" y="f5"/>
                  </a:lnTo>
                  <a:lnTo>
                    <a:pt x="f6" y="f9"/>
                  </a:lnTo>
                  <a:lnTo>
                    <a:pt x="f8" y="f7"/>
                  </a:lnTo>
                  <a:lnTo>
                    <a:pt x="f5" y="f7"/>
                  </a:lnTo>
                  <a:lnTo>
                    <a:pt x="f9" y="f9"/>
                  </a:lnTo>
                  <a:lnTo>
                    <a:pt x="f5" y="f5"/>
                  </a:lnTo>
                  <a:close/>
                </a:path>
              </a:pathLst>
            </a:custGeom>
            <a:solidFill>
              <a:srgbClr val="FFC000">
                <a:alpha val="90000"/>
              </a:srgbClr>
            </a:solidFill>
            <a:ln w="25402" cap="flat">
              <a:solidFill>
                <a:srgbClr val="CDD5EE">
                  <a:alpha val="90000"/>
                </a:srgbClr>
              </a:solidFill>
              <a:prstDash val="solid"/>
              <a:miter/>
            </a:ln>
          </p:spPr>
          <p:txBody>
            <a:bodyPr vert="horz" wrap="square" lIns="213567" tIns="12701" rIns="188174" bIns="1270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da-DK" sz="1200" b="1" dirty="0">
                  <a:solidFill>
                    <a:srgbClr val="FFFFFF"/>
                  </a:solidFill>
                  <a:latin typeface="Neue Haas Grotesk Text Pro" panose="020B0504020202020204" pitchFamily="34" charset="0"/>
                </a:rPr>
                <a:t>3,4</a:t>
              </a:r>
            </a:p>
          </p:txBody>
        </p:sp>
      </p:grpSp>
      <p:sp>
        <p:nvSpPr>
          <p:cNvPr id="99" name="Tekstfelt 7">
            <a:extLst>
              <a:ext uri="{FF2B5EF4-FFF2-40B4-BE49-F238E27FC236}">
                <a16:creationId xmlns:a16="http://schemas.microsoft.com/office/drawing/2014/main" id="{B497CD7D-2145-6CE9-A369-A309C2AD0C7C}"/>
              </a:ext>
            </a:extLst>
          </p:cNvPr>
          <p:cNvSpPr txBox="1"/>
          <p:nvPr/>
        </p:nvSpPr>
        <p:spPr>
          <a:xfrm>
            <a:off x="4775954" y="1619958"/>
            <a:ext cx="1568772" cy="200055"/>
          </a:xfrm>
          <a:prstGeom prst="rect">
            <a:avLst/>
          </a:prstGeom>
          <a:noFill/>
          <a:ln cap="flat">
            <a:noFill/>
          </a:ln>
        </p:spPr>
        <p:txBody>
          <a:bodyPr vert="horz" wrap="square" lIns="91440" tIns="45720" rIns="91440" bIns="45720" anchor="t" anchorCtr="1" compatLnSpc="1">
            <a:spAutoFit/>
          </a:bodyPr>
          <a:lstStyle/>
          <a:p>
            <a:pPr algn="ctr" defTabSz="457189">
              <a:defRPr sz="1800" b="0" i="0" u="none" strike="noStrike" kern="0" cap="none" spc="0" baseline="0">
                <a:solidFill>
                  <a:srgbClr val="000000"/>
                </a:solidFill>
                <a:uFillTx/>
              </a:defRPr>
            </a:pPr>
            <a:r>
              <a:rPr lang="da-DK" sz="700" dirty="0">
                <a:solidFill>
                  <a:srgbClr val="111111"/>
                </a:solidFill>
                <a:latin typeface="Neue Haas Grotesk Text Pro" panose="020B0504020202020204" pitchFamily="34" charset="0"/>
              </a:rPr>
              <a:t>December 23</a:t>
            </a:r>
          </a:p>
        </p:txBody>
      </p:sp>
      <p:sp>
        <p:nvSpPr>
          <p:cNvPr id="2" name="Tekstfelt 7">
            <a:extLst>
              <a:ext uri="{FF2B5EF4-FFF2-40B4-BE49-F238E27FC236}">
                <a16:creationId xmlns:a16="http://schemas.microsoft.com/office/drawing/2014/main" id="{FF6AB617-0EC9-40C1-9353-3B20CAF83028}"/>
              </a:ext>
            </a:extLst>
          </p:cNvPr>
          <p:cNvSpPr txBox="1"/>
          <p:nvPr/>
        </p:nvSpPr>
        <p:spPr>
          <a:xfrm>
            <a:off x="5597232" y="1617697"/>
            <a:ext cx="1568772" cy="200055"/>
          </a:xfrm>
          <a:prstGeom prst="rect">
            <a:avLst/>
          </a:prstGeom>
          <a:noFill/>
          <a:ln cap="flat">
            <a:noFill/>
          </a:ln>
        </p:spPr>
        <p:txBody>
          <a:bodyPr vert="horz" wrap="square" lIns="91440" tIns="45720" rIns="91440" bIns="45720" anchor="t" anchorCtr="1" compatLnSpc="1">
            <a:spAutoFit/>
          </a:bodyPr>
          <a:lstStyle/>
          <a:p>
            <a:pPr algn="ctr" defTabSz="457189">
              <a:defRPr sz="1800" b="0" i="0" u="none" strike="noStrike" kern="0" cap="none" spc="0" baseline="0">
                <a:solidFill>
                  <a:srgbClr val="000000"/>
                </a:solidFill>
                <a:uFillTx/>
              </a:defRPr>
            </a:pPr>
            <a:r>
              <a:rPr lang="da-DK" sz="700" dirty="0">
                <a:solidFill>
                  <a:srgbClr val="111111"/>
                </a:solidFill>
                <a:latin typeface="Neue Haas Grotesk Text Pro" panose="020B0504020202020204" pitchFamily="34" charset="0"/>
              </a:rPr>
              <a:t>Q3 2024</a:t>
            </a:r>
          </a:p>
        </p:txBody>
      </p:sp>
      <p:sp>
        <p:nvSpPr>
          <p:cNvPr id="22" name="Kombinationstegning: figur 21">
            <a:extLst>
              <a:ext uri="{FF2B5EF4-FFF2-40B4-BE49-F238E27FC236}">
                <a16:creationId xmlns:a16="http://schemas.microsoft.com/office/drawing/2014/main" id="{DC194B2F-4DEA-E503-B5C0-DF827C8A8259}"/>
              </a:ext>
            </a:extLst>
          </p:cNvPr>
          <p:cNvSpPr/>
          <p:nvPr/>
        </p:nvSpPr>
        <p:spPr>
          <a:xfrm>
            <a:off x="6055626" y="1944456"/>
            <a:ext cx="940853" cy="376339"/>
          </a:xfrm>
          <a:custGeom>
            <a:avLst/>
            <a:gdLst>
              <a:gd name="f0" fmla="val 10800000"/>
              <a:gd name="f1" fmla="val 5400000"/>
              <a:gd name="f2" fmla="val 180"/>
              <a:gd name="f3" fmla="val w"/>
              <a:gd name="f4" fmla="val h"/>
              <a:gd name="f5" fmla="val 0"/>
              <a:gd name="f6" fmla="val 940851"/>
              <a:gd name="f7" fmla="val 376340"/>
              <a:gd name="f8" fmla="val 752681"/>
              <a:gd name="f9" fmla="val 188170"/>
              <a:gd name="f10" fmla="+- 0 0 -90"/>
              <a:gd name="f11" fmla="*/ f3 1 940851"/>
              <a:gd name="f12" fmla="*/ f4 1 376340"/>
              <a:gd name="f13" fmla="+- f7 0 f5"/>
              <a:gd name="f14" fmla="+- f6 0 f5"/>
              <a:gd name="f15" fmla="*/ f10 f0 1"/>
              <a:gd name="f16" fmla="*/ f14 1 940851"/>
              <a:gd name="f17" fmla="*/ f13 1 376340"/>
              <a:gd name="f18" fmla="*/ 0 f14 1"/>
              <a:gd name="f19" fmla="*/ 0 f13 1"/>
              <a:gd name="f20" fmla="*/ 752681 f14 1"/>
              <a:gd name="f21" fmla="*/ 940851 f14 1"/>
              <a:gd name="f22" fmla="*/ 188170 f13 1"/>
              <a:gd name="f23" fmla="*/ 376340 f13 1"/>
              <a:gd name="f24" fmla="*/ 188170 f14 1"/>
              <a:gd name="f25" fmla="*/ f15 1 f2"/>
              <a:gd name="f26" fmla="*/ f18 1 940851"/>
              <a:gd name="f27" fmla="*/ f19 1 376340"/>
              <a:gd name="f28" fmla="*/ f20 1 940851"/>
              <a:gd name="f29" fmla="*/ f21 1 940851"/>
              <a:gd name="f30" fmla="*/ f22 1 376340"/>
              <a:gd name="f31" fmla="*/ f23 1 376340"/>
              <a:gd name="f32" fmla="*/ f24 1 94085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940851" h="376340">
                <a:moveTo>
                  <a:pt x="f5" y="f5"/>
                </a:moveTo>
                <a:lnTo>
                  <a:pt x="f8" y="f5"/>
                </a:lnTo>
                <a:lnTo>
                  <a:pt x="f6" y="f9"/>
                </a:lnTo>
                <a:lnTo>
                  <a:pt x="f8" y="f7"/>
                </a:lnTo>
                <a:lnTo>
                  <a:pt x="f5" y="f7"/>
                </a:lnTo>
                <a:lnTo>
                  <a:pt x="f9" y="f9"/>
                </a:lnTo>
                <a:lnTo>
                  <a:pt x="f5" y="f5"/>
                </a:lnTo>
                <a:close/>
              </a:path>
            </a:pathLst>
          </a:custGeom>
          <a:solidFill>
            <a:srgbClr val="92D050">
              <a:alpha val="90000"/>
            </a:srgbClr>
          </a:solidFill>
          <a:ln w="25402" cap="flat">
            <a:solidFill>
              <a:srgbClr val="CDD5EE">
                <a:alpha val="90000"/>
              </a:srgbClr>
            </a:solidFill>
            <a:prstDash val="solid"/>
            <a:miter/>
          </a:ln>
        </p:spPr>
        <p:txBody>
          <a:bodyPr vert="horz" wrap="square" lIns="213567" tIns="12701" rIns="188174" bIns="1270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da-DK" sz="1200" b="1" dirty="0">
                <a:solidFill>
                  <a:srgbClr val="FFFFFF"/>
                </a:solidFill>
                <a:latin typeface="Neue Haas Grotesk Text Pro" panose="020B0504020202020204" pitchFamily="34" charset="0"/>
              </a:rPr>
              <a:t>3,6</a:t>
            </a:r>
          </a:p>
        </p:txBody>
      </p:sp>
      <p:sp>
        <p:nvSpPr>
          <p:cNvPr id="37" name="Kombinationstegning: figur 36">
            <a:extLst>
              <a:ext uri="{FF2B5EF4-FFF2-40B4-BE49-F238E27FC236}">
                <a16:creationId xmlns:a16="http://schemas.microsoft.com/office/drawing/2014/main" id="{2A37FE53-63ED-CF36-1942-7BCD46518117}"/>
              </a:ext>
            </a:extLst>
          </p:cNvPr>
          <p:cNvSpPr/>
          <p:nvPr/>
        </p:nvSpPr>
        <p:spPr>
          <a:xfrm>
            <a:off x="6055625" y="2396044"/>
            <a:ext cx="940853" cy="376339"/>
          </a:xfrm>
          <a:custGeom>
            <a:avLst/>
            <a:gdLst>
              <a:gd name="f0" fmla="val 10800000"/>
              <a:gd name="f1" fmla="val 5400000"/>
              <a:gd name="f2" fmla="val 180"/>
              <a:gd name="f3" fmla="val w"/>
              <a:gd name="f4" fmla="val h"/>
              <a:gd name="f5" fmla="val 0"/>
              <a:gd name="f6" fmla="val 940851"/>
              <a:gd name="f7" fmla="val 376340"/>
              <a:gd name="f8" fmla="val 752681"/>
              <a:gd name="f9" fmla="val 188170"/>
              <a:gd name="f10" fmla="+- 0 0 -90"/>
              <a:gd name="f11" fmla="*/ f3 1 940851"/>
              <a:gd name="f12" fmla="*/ f4 1 376340"/>
              <a:gd name="f13" fmla="+- f7 0 f5"/>
              <a:gd name="f14" fmla="+- f6 0 f5"/>
              <a:gd name="f15" fmla="*/ f10 f0 1"/>
              <a:gd name="f16" fmla="*/ f14 1 940851"/>
              <a:gd name="f17" fmla="*/ f13 1 376340"/>
              <a:gd name="f18" fmla="*/ 0 f14 1"/>
              <a:gd name="f19" fmla="*/ 0 f13 1"/>
              <a:gd name="f20" fmla="*/ 752681 f14 1"/>
              <a:gd name="f21" fmla="*/ 940851 f14 1"/>
              <a:gd name="f22" fmla="*/ 188170 f13 1"/>
              <a:gd name="f23" fmla="*/ 376340 f13 1"/>
              <a:gd name="f24" fmla="*/ 188170 f14 1"/>
              <a:gd name="f25" fmla="*/ f15 1 f2"/>
              <a:gd name="f26" fmla="*/ f18 1 940851"/>
              <a:gd name="f27" fmla="*/ f19 1 376340"/>
              <a:gd name="f28" fmla="*/ f20 1 940851"/>
              <a:gd name="f29" fmla="*/ f21 1 940851"/>
              <a:gd name="f30" fmla="*/ f22 1 376340"/>
              <a:gd name="f31" fmla="*/ f23 1 376340"/>
              <a:gd name="f32" fmla="*/ f24 1 940851"/>
              <a:gd name="f33" fmla="*/ f5 1 f16"/>
              <a:gd name="f34" fmla="*/ f6 1 f16"/>
              <a:gd name="f35" fmla="*/ f5 1 f17"/>
              <a:gd name="f36" fmla="*/ f7 1 f17"/>
              <a:gd name="f37" fmla="+- f25 0 f1"/>
              <a:gd name="f38" fmla="*/ f26 1 f16"/>
              <a:gd name="f39" fmla="*/ f27 1 f17"/>
              <a:gd name="f40" fmla="*/ f28 1 f16"/>
              <a:gd name="f41" fmla="*/ f29 1 f16"/>
              <a:gd name="f42" fmla="*/ f30 1 f17"/>
              <a:gd name="f43" fmla="*/ f31 1 f17"/>
              <a:gd name="f44" fmla="*/ f32 1 f16"/>
              <a:gd name="f45" fmla="*/ f33 f11 1"/>
              <a:gd name="f46" fmla="*/ f34 f11 1"/>
              <a:gd name="f47" fmla="*/ f36 f12 1"/>
              <a:gd name="f48" fmla="*/ f35 f12 1"/>
              <a:gd name="f49" fmla="*/ f38 f11 1"/>
              <a:gd name="f50" fmla="*/ f39 f12 1"/>
              <a:gd name="f51" fmla="*/ f40 f11 1"/>
              <a:gd name="f52" fmla="*/ f41 f11 1"/>
              <a:gd name="f53" fmla="*/ f42 f12 1"/>
              <a:gd name="f54" fmla="*/ f43 f12 1"/>
              <a:gd name="f55" fmla="*/ f44 f11 1"/>
            </a:gdLst>
            <a:ahLst/>
            <a:cxnLst>
              <a:cxn ang="3cd4">
                <a:pos x="hc" y="t"/>
              </a:cxn>
              <a:cxn ang="0">
                <a:pos x="r" y="vc"/>
              </a:cxn>
              <a:cxn ang="cd4">
                <a:pos x="hc" y="b"/>
              </a:cxn>
              <a:cxn ang="cd2">
                <a:pos x="l" y="vc"/>
              </a:cxn>
              <a:cxn ang="f37">
                <a:pos x="f49" y="f50"/>
              </a:cxn>
              <a:cxn ang="f37">
                <a:pos x="f51" y="f50"/>
              </a:cxn>
              <a:cxn ang="f37">
                <a:pos x="f52" y="f53"/>
              </a:cxn>
              <a:cxn ang="f37">
                <a:pos x="f51" y="f54"/>
              </a:cxn>
              <a:cxn ang="f37">
                <a:pos x="f49" y="f54"/>
              </a:cxn>
              <a:cxn ang="f37">
                <a:pos x="f55" y="f53"/>
              </a:cxn>
              <a:cxn ang="f37">
                <a:pos x="f49" y="f50"/>
              </a:cxn>
            </a:cxnLst>
            <a:rect l="f45" t="f48" r="f46" b="f47"/>
            <a:pathLst>
              <a:path w="940851" h="376340">
                <a:moveTo>
                  <a:pt x="f5" y="f5"/>
                </a:moveTo>
                <a:lnTo>
                  <a:pt x="f8" y="f5"/>
                </a:lnTo>
                <a:lnTo>
                  <a:pt x="f6" y="f9"/>
                </a:lnTo>
                <a:lnTo>
                  <a:pt x="f8" y="f7"/>
                </a:lnTo>
                <a:lnTo>
                  <a:pt x="f5" y="f7"/>
                </a:lnTo>
                <a:lnTo>
                  <a:pt x="f9" y="f9"/>
                </a:lnTo>
                <a:lnTo>
                  <a:pt x="f5" y="f5"/>
                </a:lnTo>
                <a:close/>
              </a:path>
            </a:pathLst>
          </a:custGeom>
          <a:solidFill>
            <a:srgbClr val="FFC000">
              <a:alpha val="90000"/>
            </a:srgbClr>
          </a:solidFill>
          <a:ln w="25402" cap="flat">
            <a:solidFill>
              <a:srgbClr val="CDD5EE">
                <a:alpha val="90000"/>
              </a:srgbClr>
            </a:solidFill>
            <a:prstDash val="solid"/>
            <a:miter/>
          </a:ln>
        </p:spPr>
        <p:txBody>
          <a:bodyPr vert="horz" wrap="square" lIns="213567" tIns="12701" rIns="188174" bIns="12701" anchor="ctr" anchorCtr="1" compatLnSpc="1">
            <a:noAutofit/>
          </a:bodyPr>
          <a:lstStyle/>
          <a:p>
            <a:pPr algn="ctr" defTabSz="888975">
              <a:lnSpc>
                <a:spcPct val="90000"/>
              </a:lnSpc>
              <a:spcAft>
                <a:spcPts val="800"/>
              </a:spcAft>
              <a:defRPr sz="1800" b="0" i="0" u="none" strike="noStrike" kern="0" cap="none" spc="0" baseline="0">
                <a:solidFill>
                  <a:srgbClr val="000000"/>
                </a:solidFill>
                <a:uFillTx/>
              </a:defRPr>
            </a:pPr>
            <a:r>
              <a:rPr lang="da-DK" sz="1200" b="1" dirty="0">
                <a:solidFill>
                  <a:srgbClr val="FFFFFF"/>
                </a:solidFill>
                <a:latin typeface="Neue Haas Grotesk Text Pro" panose="020B0504020202020204" pitchFamily="34" charset="0"/>
              </a:rPr>
              <a:t>3,4</a:t>
            </a:r>
          </a:p>
        </p:txBody>
      </p:sp>
      <p:sp>
        <p:nvSpPr>
          <p:cNvPr id="61" name="Titel 1">
            <a:extLst>
              <a:ext uri="{FF2B5EF4-FFF2-40B4-BE49-F238E27FC236}">
                <a16:creationId xmlns:a16="http://schemas.microsoft.com/office/drawing/2014/main" id="{0967DFC8-6D51-8317-C4AB-EAEE30501ACC}"/>
              </a:ext>
            </a:extLst>
          </p:cNvPr>
          <p:cNvSpPr>
            <a:spLocks noGrp="1"/>
          </p:cNvSpPr>
          <p:nvPr>
            <p:ph type="title"/>
          </p:nvPr>
        </p:nvSpPr>
        <p:spPr>
          <a:xfrm>
            <a:off x="468313" y="555625"/>
            <a:ext cx="8207375" cy="647973"/>
          </a:xfrm>
        </p:spPr>
        <p:txBody>
          <a:bodyPr/>
          <a:lstStyle/>
          <a:p>
            <a:r>
              <a:rPr lang="da-DK" dirty="0"/>
              <a:t>Udvikling af tilfredshed med KP og support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5D11DD-6B37-CD0F-8ECF-C2520E1E9201}"/>
              </a:ext>
            </a:extLst>
          </p:cNvPr>
          <p:cNvSpPr>
            <a:spLocks noGrp="1"/>
          </p:cNvSpPr>
          <p:nvPr>
            <p:ph type="title"/>
          </p:nvPr>
        </p:nvSpPr>
        <p:spPr/>
        <p:txBody>
          <a:bodyPr/>
          <a:lstStyle/>
          <a:p>
            <a:r>
              <a:rPr lang="da-DK" dirty="0"/>
              <a:t>Status</a:t>
            </a:r>
            <a:br>
              <a:rPr lang="da-DK" dirty="0"/>
            </a:br>
            <a:r>
              <a:rPr lang="da-DK" dirty="0">
                <a:solidFill>
                  <a:schemeClr val="tx2"/>
                </a:solidFill>
              </a:rPr>
              <a:t>Lister og webinar</a:t>
            </a:r>
          </a:p>
        </p:txBody>
      </p:sp>
      <p:sp>
        <p:nvSpPr>
          <p:cNvPr id="3" name="Pladsholder til tekst 2">
            <a:extLst>
              <a:ext uri="{FF2B5EF4-FFF2-40B4-BE49-F238E27FC236}">
                <a16:creationId xmlns:a16="http://schemas.microsoft.com/office/drawing/2014/main" id="{23791972-632D-748E-8A64-DC248B639F5D}"/>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Lister blev leveret via Min Support mandag eftermiddag.</a:t>
            </a:r>
          </a:p>
          <a:p>
            <a:pPr marL="171450" indent="-171450">
              <a:buFont typeface="Arial" panose="020B0604020202020204" pitchFamily="34" charset="0"/>
              <a:buChar char="•"/>
            </a:pPr>
            <a:r>
              <a:rPr lang="da-DK" dirty="0"/>
              <a:t>Webinar målrettet medarbejdere, der skal arbejde med listerne:</a:t>
            </a:r>
          </a:p>
          <a:p>
            <a:pPr marL="243450" lvl="1" indent="-171450">
              <a:buFont typeface="Arial" panose="020B0604020202020204" pitchFamily="34" charset="0"/>
              <a:buChar char="•"/>
            </a:pPr>
            <a:r>
              <a:rPr lang="da-DK" dirty="0"/>
              <a:t>Afhold torsdag i sidste uge (Optagelse på dokumentbiblioteket)</a:t>
            </a:r>
          </a:p>
          <a:p>
            <a:pPr marL="243450" lvl="1" indent="-171450">
              <a:buFont typeface="Arial" panose="020B0604020202020204" pitchFamily="34" charset="0"/>
              <a:buChar char="•"/>
            </a:pPr>
            <a:r>
              <a:rPr lang="da-DK" dirty="0"/>
              <a:t>Samme i uge 20.</a:t>
            </a:r>
          </a:p>
        </p:txBody>
      </p:sp>
      <p:sp>
        <p:nvSpPr>
          <p:cNvPr id="4" name="Pladsholder til tekst 3">
            <a:extLst>
              <a:ext uri="{FF2B5EF4-FFF2-40B4-BE49-F238E27FC236}">
                <a16:creationId xmlns:a16="http://schemas.microsoft.com/office/drawing/2014/main" id="{0BA8F5BC-8238-7378-755B-C3050F80FC63}"/>
              </a:ext>
            </a:extLst>
          </p:cNvPr>
          <p:cNvSpPr>
            <a:spLocks noGrp="1"/>
          </p:cNvSpPr>
          <p:nvPr>
            <p:ph type="body" sz="quarter" idx="11"/>
          </p:nvPr>
        </p:nvSpPr>
        <p:spPr/>
        <p:txBody>
          <a:bodyPr/>
          <a:lstStyle/>
          <a:p>
            <a:r>
              <a:rPr lang="da-DK" dirty="0"/>
              <a:t>PL 12</a:t>
            </a:r>
          </a:p>
        </p:txBody>
      </p:sp>
      <p:pic>
        <p:nvPicPr>
          <p:cNvPr id="10" name="Pladsholder til billede 9" descr="Et billede, der indeholder tekst, frugt, grape, indendørs&#10;&#10;Automatisk genereret beskrivelse">
            <a:extLst>
              <a:ext uri="{FF2B5EF4-FFF2-40B4-BE49-F238E27FC236}">
                <a16:creationId xmlns:a16="http://schemas.microsoft.com/office/drawing/2014/main" id="{FA0A52C1-4F31-98FD-978E-F6D618E74F0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43639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Status på driften</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0525769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D46A7-99C9-4916-F4BC-07E1FC765B19}"/>
              </a:ext>
            </a:extLst>
          </p:cNvPr>
          <p:cNvSpPr>
            <a:spLocks noGrp="1"/>
          </p:cNvSpPr>
          <p:nvPr>
            <p:ph type="title"/>
          </p:nvPr>
        </p:nvSpPr>
        <p:spPr/>
        <p:txBody>
          <a:bodyPr/>
          <a:lstStyle/>
          <a:p>
            <a:r>
              <a:rPr lang="da-DK" dirty="0"/>
              <a:t>Henvendelser og godkendte fejl</a:t>
            </a:r>
          </a:p>
        </p:txBody>
      </p:sp>
      <p:sp>
        <p:nvSpPr>
          <p:cNvPr id="3" name="Pladsholder til tekst 2">
            <a:extLst>
              <a:ext uri="{FF2B5EF4-FFF2-40B4-BE49-F238E27FC236}">
                <a16:creationId xmlns:a16="http://schemas.microsoft.com/office/drawing/2014/main" id="{D1A62361-F2F3-1B65-E703-74F4AFE5B697}"/>
              </a:ext>
            </a:extLst>
          </p:cNvPr>
          <p:cNvSpPr>
            <a:spLocks noGrp="1"/>
          </p:cNvSpPr>
          <p:nvPr>
            <p:ph type="body" sz="quarter" idx="11"/>
          </p:nvPr>
        </p:nvSpPr>
        <p:spPr/>
        <p:txBody>
          <a:bodyPr/>
          <a:lstStyle/>
          <a:p>
            <a:r>
              <a:rPr lang="da-DK" dirty="0"/>
              <a:t>Status på driften</a:t>
            </a:r>
          </a:p>
        </p:txBody>
      </p:sp>
      <p:pic>
        <p:nvPicPr>
          <p:cNvPr id="1026" name="Picture 4">
            <a:extLst>
              <a:ext uri="{FF2B5EF4-FFF2-40B4-BE49-F238E27FC236}">
                <a16:creationId xmlns:a16="http://schemas.microsoft.com/office/drawing/2014/main" id="{83A6C4B3-FFC9-9784-3E5E-A5283F3A5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124" y="1029676"/>
            <a:ext cx="7121751" cy="388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011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A520D-B8B2-6199-B9B5-4D936AAAADD7}"/>
              </a:ext>
            </a:extLst>
          </p:cNvPr>
          <p:cNvSpPr>
            <a:spLocks noGrp="1"/>
          </p:cNvSpPr>
          <p:nvPr>
            <p:ph type="title"/>
          </p:nvPr>
        </p:nvSpPr>
        <p:spPr/>
        <p:txBody>
          <a:bodyPr/>
          <a:lstStyle/>
          <a:p>
            <a:r>
              <a:rPr lang="da-DK" dirty="0"/>
              <a:t>Supportsager</a:t>
            </a:r>
          </a:p>
        </p:txBody>
      </p:sp>
      <p:sp>
        <p:nvSpPr>
          <p:cNvPr id="3" name="Pladsholder til tekst 2">
            <a:extLst>
              <a:ext uri="{FF2B5EF4-FFF2-40B4-BE49-F238E27FC236}">
                <a16:creationId xmlns:a16="http://schemas.microsoft.com/office/drawing/2014/main" id="{88A5C3B1-8897-9C43-C130-83970461EC85}"/>
              </a:ext>
            </a:extLst>
          </p:cNvPr>
          <p:cNvSpPr>
            <a:spLocks noGrp="1"/>
          </p:cNvSpPr>
          <p:nvPr>
            <p:ph type="body" sz="quarter" idx="11"/>
          </p:nvPr>
        </p:nvSpPr>
        <p:spPr/>
        <p:txBody>
          <a:bodyPr/>
          <a:lstStyle/>
          <a:p>
            <a:r>
              <a:rPr lang="da-DK" dirty="0"/>
              <a:t>Status på driften</a:t>
            </a:r>
          </a:p>
        </p:txBody>
      </p:sp>
      <p:pic>
        <p:nvPicPr>
          <p:cNvPr id="1026" name="Chart 9">
            <a:extLst>
              <a:ext uri="{FF2B5EF4-FFF2-40B4-BE49-F238E27FC236}">
                <a16:creationId xmlns:a16="http://schemas.microsoft.com/office/drawing/2014/main" id="{B9B6A1ED-29BE-6AAD-9923-401269945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707" y="1152798"/>
            <a:ext cx="7844001" cy="359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1604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59FD7A-9C1A-350F-2977-A14B7F0E1437}"/>
              </a:ext>
            </a:extLst>
          </p:cNvPr>
          <p:cNvSpPr>
            <a:spLocks noGrp="1"/>
          </p:cNvSpPr>
          <p:nvPr>
            <p:ph type="title"/>
          </p:nvPr>
        </p:nvSpPr>
        <p:spPr>
          <a:xfrm>
            <a:off x="1441939" y="1167595"/>
            <a:ext cx="5961184" cy="2538282"/>
          </a:xfrm>
        </p:spPr>
        <p:txBody>
          <a:bodyPr/>
          <a:lstStyle/>
          <a:p>
            <a:r>
              <a:rPr lang="da-DK" dirty="0"/>
              <a:t>Tak for i dag</a:t>
            </a:r>
            <a:br>
              <a:rPr lang="da-DK" dirty="0"/>
            </a:br>
            <a:r>
              <a:rPr lang="da-DK" dirty="0">
                <a:hlinkClick r:id="rId2"/>
              </a:rPr>
              <a:t>Link til evalueringsspørgeskema</a:t>
            </a:r>
            <a:endParaRPr lang="da-DK" dirty="0"/>
          </a:p>
        </p:txBody>
      </p:sp>
      <p:sp>
        <p:nvSpPr>
          <p:cNvPr id="3" name="Pladsholder til dato 2">
            <a:extLst>
              <a:ext uri="{FF2B5EF4-FFF2-40B4-BE49-F238E27FC236}">
                <a16:creationId xmlns:a16="http://schemas.microsoft.com/office/drawing/2014/main" id="{7A192152-0CAF-85D3-D834-4FDA421FDD50}"/>
              </a:ext>
            </a:extLst>
          </p:cNvPr>
          <p:cNvSpPr>
            <a:spLocks noGrp="1"/>
          </p:cNvSpPr>
          <p:nvPr>
            <p:ph type="dt" sz="half" idx="10"/>
          </p:nvPr>
        </p:nvSpPr>
        <p:spPr/>
        <p:txBody>
          <a:bodyPr/>
          <a:lstStyle/>
          <a:p>
            <a:fld id="{573D5A4A-C964-465D-B272-2C554F4ADE88}" type="datetime1">
              <a:rPr lang="en-US" smtClean="0"/>
              <a:t>10/3/2025</a:t>
            </a:fld>
            <a:endParaRPr lang="en-US" dirty="0"/>
          </a:p>
        </p:txBody>
      </p:sp>
      <p:sp>
        <p:nvSpPr>
          <p:cNvPr id="4" name="Pladsholder til slidenummer 3">
            <a:extLst>
              <a:ext uri="{FF2B5EF4-FFF2-40B4-BE49-F238E27FC236}">
                <a16:creationId xmlns:a16="http://schemas.microsoft.com/office/drawing/2014/main" id="{BB18049E-7E9D-D793-23BC-84BC978D625A}"/>
              </a:ext>
            </a:extLst>
          </p:cNvPr>
          <p:cNvSpPr>
            <a:spLocks noGrp="1"/>
          </p:cNvSpPr>
          <p:nvPr>
            <p:ph type="sldNum" sz="quarter" idx="12"/>
          </p:nvPr>
        </p:nvSpPr>
        <p:spPr/>
        <p:txBody>
          <a:bodyPr/>
          <a:lstStyle/>
          <a:p>
            <a:fld id="{74E22A33-96DC-4C2E-AB13-0BE35979BFC0}" type="slidenum">
              <a:rPr lang="en-US" smtClean="0"/>
              <a:t>64</a:t>
            </a:fld>
            <a:endParaRPr lang="en-US" dirty="0"/>
          </a:p>
        </p:txBody>
      </p:sp>
      <p:sp>
        <p:nvSpPr>
          <p:cNvPr id="5" name="Pladsholder til tekst 4">
            <a:extLst>
              <a:ext uri="{FF2B5EF4-FFF2-40B4-BE49-F238E27FC236}">
                <a16:creationId xmlns:a16="http://schemas.microsoft.com/office/drawing/2014/main" id="{296E4AA5-4B83-1C1B-9DBD-A7F23198761E}"/>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267907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B8D024-30DE-DE31-E388-E290555617BF}"/>
              </a:ext>
            </a:extLst>
          </p:cNvPr>
          <p:cNvSpPr>
            <a:spLocks noGrp="1"/>
          </p:cNvSpPr>
          <p:nvPr>
            <p:ph type="title"/>
          </p:nvPr>
        </p:nvSpPr>
        <p:spPr/>
        <p:txBody>
          <a:bodyPr/>
          <a:lstStyle/>
          <a:p>
            <a:r>
              <a:rPr lang="da-DK" dirty="0"/>
              <a:t>Tilfredshed med funktionalitet i KP</a:t>
            </a:r>
          </a:p>
        </p:txBody>
      </p:sp>
      <p:sp>
        <p:nvSpPr>
          <p:cNvPr id="3" name="Pladsholder til tekst 2">
            <a:extLst>
              <a:ext uri="{FF2B5EF4-FFF2-40B4-BE49-F238E27FC236}">
                <a16:creationId xmlns:a16="http://schemas.microsoft.com/office/drawing/2014/main" id="{A763FE62-8F75-F565-BA79-C965BCECD898}"/>
              </a:ext>
            </a:extLst>
          </p:cNvPr>
          <p:cNvSpPr>
            <a:spLocks noGrp="1"/>
          </p:cNvSpPr>
          <p:nvPr>
            <p:ph type="body" sz="quarter" idx="10"/>
          </p:nvPr>
        </p:nvSpPr>
        <p:spPr/>
        <p:txBody>
          <a:bodyPr/>
          <a:lstStyle/>
          <a:p>
            <a:r>
              <a:rPr lang="da-DK" dirty="0"/>
              <a:t>95 kommuner, 278 brugere har besvaret</a:t>
            </a:r>
          </a:p>
          <a:p>
            <a:r>
              <a:rPr lang="da-DK" dirty="0"/>
              <a:t>Tilfredshed med funktionalitet i KP: Størst forbedringspotentiale på MAF (færrest besvarelser)</a:t>
            </a:r>
          </a:p>
          <a:p>
            <a:r>
              <a:rPr lang="da-DK" dirty="0"/>
              <a:t>Tal i de farvede kolonner viser procenttal.</a:t>
            </a:r>
          </a:p>
        </p:txBody>
      </p:sp>
      <p:sp>
        <p:nvSpPr>
          <p:cNvPr id="4" name="Pladsholder til tekst 3">
            <a:extLst>
              <a:ext uri="{FF2B5EF4-FFF2-40B4-BE49-F238E27FC236}">
                <a16:creationId xmlns:a16="http://schemas.microsoft.com/office/drawing/2014/main" id="{F5663552-DF62-6903-0D03-4D9BF86B69C9}"/>
              </a:ext>
            </a:extLst>
          </p:cNvPr>
          <p:cNvSpPr>
            <a:spLocks noGrp="1"/>
          </p:cNvSpPr>
          <p:nvPr>
            <p:ph type="body" sz="quarter" idx="11"/>
          </p:nvPr>
        </p:nvSpPr>
        <p:spPr/>
        <p:txBody>
          <a:bodyPr/>
          <a:lstStyle/>
          <a:p>
            <a:endParaRPr lang="da-DK"/>
          </a:p>
        </p:txBody>
      </p:sp>
      <p:pic>
        <p:nvPicPr>
          <p:cNvPr id="6" name="Billede 5">
            <a:extLst>
              <a:ext uri="{FF2B5EF4-FFF2-40B4-BE49-F238E27FC236}">
                <a16:creationId xmlns:a16="http://schemas.microsoft.com/office/drawing/2014/main" id="{B8601120-2F09-BB79-30D8-AED621FB8D6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99406" y="2654188"/>
            <a:ext cx="7954472" cy="2209126"/>
          </a:xfrm>
          <a:prstGeom prst="rect">
            <a:avLst/>
          </a:prstGeom>
        </p:spPr>
      </p:pic>
    </p:spTree>
    <p:extLst>
      <p:ext uri="{BB962C8B-B14F-4D97-AF65-F5344CB8AC3E}">
        <p14:creationId xmlns:p14="http://schemas.microsoft.com/office/powerpoint/2010/main" val="3540060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5D839C4-6572-3496-9AC1-A8B6517236B0}"/>
              </a:ext>
            </a:extLst>
          </p:cNvPr>
          <p:cNvSpPr>
            <a:spLocks noGrp="1"/>
          </p:cNvSpPr>
          <p:nvPr>
            <p:ph type="title"/>
          </p:nvPr>
        </p:nvSpPr>
        <p:spPr/>
        <p:txBody>
          <a:bodyPr/>
          <a:lstStyle/>
          <a:p>
            <a:r>
              <a:rPr lang="da-DK" dirty="0"/>
              <a:t>Derfor spørger vi brugerne</a:t>
            </a:r>
          </a:p>
        </p:txBody>
      </p:sp>
      <p:sp>
        <p:nvSpPr>
          <p:cNvPr id="6" name="Pladsholder til tekst 5">
            <a:extLst>
              <a:ext uri="{FF2B5EF4-FFF2-40B4-BE49-F238E27FC236}">
                <a16:creationId xmlns:a16="http://schemas.microsoft.com/office/drawing/2014/main" id="{0E114FC7-802B-D1B2-962B-0306BEE0AEB6}"/>
              </a:ext>
            </a:extLst>
          </p:cNvPr>
          <p:cNvSpPr>
            <a:spLocks noGrp="1"/>
          </p:cNvSpPr>
          <p:nvPr>
            <p:ph type="body" sz="quarter" idx="10"/>
          </p:nvPr>
        </p:nvSpPr>
        <p:spPr>
          <a:xfrm>
            <a:off x="468313" y="1159913"/>
            <a:ext cx="3815655" cy="3168650"/>
          </a:xfrm>
        </p:spPr>
        <p:txBody>
          <a:bodyPr/>
          <a:lstStyle/>
          <a:p>
            <a:pPr marL="171450" indent="-171450">
              <a:buFont typeface="Arial" panose="020B0604020202020204" pitchFamily="34" charset="0"/>
              <a:buChar char="•"/>
            </a:pPr>
            <a:r>
              <a:rPr lang="da-DK" dirty="0"/>
              <a:t>Formål: Sikrer, at I bliver hørt om den oplevede værdi, kvalitet, support, drift, mm. af KOMBITs løsninger</a:t>
            </a:r>
          </a:p>
          <a:p>
            <a:pPr marL="171450" indent="-171450">
              <a:buFont typeface="Arial" panose="020B0604020202020204" pitchFamily="34" charset="0"/>
              <a:buChar char="•"/>
            </a:pPr>
            <a:r>
              <a:rPr lang="da-DK" dirty="0"/>
              <a:t>Giver KOMBIT værdifuld information, når vi skal videreudvikle de enkelte løsninger</a:t>
            </a:r>
          </a:p>
          <a:p>
            <a:pPr marL="171450" indent="-171450">
              <a:buFont typeface="Arial" panose="020B0604020202020204" pitchFamily="34" charset="0"/>
              <a:buChar char="•"/>
            </a:pPr>
            <a:r>
              <a:rPr lang="da-DK" dirty="0"/>
              <a:t>Resultaterne benyttes blandt andet til at prioritere indsatser for løsningerne</a:t>
            </a:r>
          </a:p>
          <a:p>
            <a:pPr marL="171450" indent="-171450">
              <a:buFont typeface="Arial" panose="020B0604020202020204" pitchFamily="34" charset="0"/>
              <a:buChar char="•"/>
            </a:pPr>
            <a:r>
              <a:rPr lang="da-DK" dirty="0"/>
              <a:t>Den fremadrettede indsats: Nu gennemgås alle </a:t>
            </a:r>
            <a:r>
              <a:rPr lang="da-DK" dirty="0" err="1"/>
              <a:t>friteksbesvarelser</a:t>
            </a:r>
            <a:r>
              <a:rPr lang="da-DK" dirty="0"/>
              <a:t> samt data som analyseres med henblik på opfølgning og indsatsområder.</a:t>
            </a:r>
          </a:p>
          <a:p>
            <a:pPr marL="171450" indent="-171450">
              <a:buFont typeface="Arial" panose="020B0604020202020204" pitchFamily="34" charset="0"/>
              <a:buChar char="•"/>
            </a:pPr>
            <a:endParaRPr lang="da-DK" sz="1200" dirty="0"/>
          </a:p>
        </p:txBody>
      </p:sp>
      <p:sp>
        <p:nvSpPr>
          <p:cNvPr id="7" name="Pladsholder til tekst 6">
            <a:extLst>
              <a:ext uri="{FF2B5EF4-FFF2-40B4-BE49-F238E27FC236}">
                <a16:creationId xmlns:a16="http://schemas.microsoft.com/office/drawing/2014/main" id="{DBFA5FB8-8C50-B347-056B-D8531D8A29EA}"/>
              </a:ext>
            </a:extLst>
          </p:cNvPr>
          <p:cNvSpPr>
            <a:spLocks noGrp="1"/>
          </p:cNvSpPr>
          <p:nvPr>
            <p:ph type="body" sz="quarter" idx="11"/>
          </p:nvPr>
        </p:nvSpPr>
        <p:spPr>
          <a:xfrm>
            <a:off x="468313" y="339998"/>
            <a:ext cx="4103687" cy="144462"/>
          </a:xfrm>
        </p:spPr>
        <p:txBody>
          <a:bodyPr/>
          <a:lstStyle/>
          <a:p>
            <a:r>
              <a:rPr lang="da-DK" dirty="0"/>
              <a:t>Brugertilfredshedsundersøgelser på vej </a:t>
            </a:r>
          </a:p>
        </p:txBody>
      </p:sp>
      <p:pic>
        <p:nvPicPr>
          <p:cNvPr id="13" name="Pladsholder til billede 12" descr="Et billede, der indeholder person, computer, indendørs, bærbar&#10;&#10;Automatisk genereret beskrivelse">
            <a:extLst>
              <a:ext uri="{FF2B5EF4-FFF2-40B4-BE49-F238E27FC236}">
                <a16:creationId xmlns:a16="http://schemas.microsoft.com/office/drawing/2014/main" id="{48CAAC37-8CB7-BC33-88EC-2034AE1EF25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3318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Regionsmøde i H2 2024</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242780808"/>
      </p:ext>
    </p:extLst>
  </p:cSld>
  <p:clrMapOvr>
    <a:masterClrMapping/>
  </p:clrMapOvr>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p="http://schemas.openxmlformats.org/presentationml/2006/main" xmlns="" xmlns:a14="http://schemas.microsoft.com/office/drawing/2010/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Default Theme" id="{57B43150-9B59-4524-8D70-B7AA6C43F8B1}" vid="{A4A4ADDD-4E09-436A-AAEC-204C35E66F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Mødedokument (PowerPoint)" ma:contentTypeID="0x0101002FA340818EC50C419AD1693B1F62589703008EC8285CB629D3428E6B44D078F3DCC6" ma:contentTypeVersion="21" ma:contentTypeDescription="" ma:contentTypeScope="" ma:versionID="8abe357155f765d1444836d1959abcdb">
  <xsd:schema xmlns:xsd="http://www.w3.org/2001/XMLSchema" xmlns:xs="http://www.w3.org/2001/XMLSchema" xmlns:p="http://schemas.microsoft.com/office/2006/metadata/properties" xmlns:ns3="1ad18e57-1846-4ffb-a171-01e80b4d2f32" xmlns:ns4="3e6cf5d8-9ce4-4652-a6e6-07ace85fe7bc" targetNamespace="http://schemas.microsoft.com/office/2006/metadata/properties" ma:root="true" ma:fieldsID="cadea6004db87ada06fe341704728fb9" ns3:_="" ns4:_="">
    <xsd:import namespace="1ad18e57-1846-4ffb-a171-01e80b4d2f32"/>
    <xsd:import namespace="3e6cf5d8-9ce4-4652-a6e6-07ace85fe7bc"/>
    <xsd:element name="properties">
      <xsd:complexType>
        <xsd:sequence>
          <xsd:element name="documentManagement">
            <xsd:complexType>
              <xsd:all>
                <xsd:element ref="ns3:kbcd47fd730b4dd780d46e75aa37816b" minOccurs="0"/>
                <xsd:element ref="ns3:TaxCatchAll" minOccurs="0"/>
                <xsd:element ref="ns3:TaxCatchAllLabel" minOccurs="0"/>
                <xsd:element ref="ns3:Mødeemne"/>
                <xsd:element ref="ns3:Mødedato"/>
                <xsd:element ref="ns3:m58fa08f697546ad9c9c3d2382b429ae" minOccurs="0"/>
                <xsd:element ref="ns3:Flyt_x0020_til_x0020_arkiv" minOccurs="0"/>
                <xsd:element ref="ns3:_dlc_DocId" minOccurs="0"/>
                <xsd:element ref="ns3:_dlc_DocIdUrl" minOccurs="0"/>
                <xsd:element ref="ns3:_dlc_DocIdPersistId" minOccurs="0"/>
                <xsd:element ref="ns4:Arbejdspakke" minOccurs="0"/>
                <xsd:element ref="ns4: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kbcd47fd730b4dd780d46e75aa37816b" ma:index="9" ma:taxonomy="true" ma:internalName="kbcd47fd730b4dd780d46e75aa37816b" ma:taxonomyFieldName="M_x00f8_detype" ma:displayName="Mødetype" ma:readOnly="false" ma:default="" ma:fieldId="{4bcd47fd-730b-4dd7-80d4-6e75aa37816b}" ma:sspId="efb1083d-7045-4fd7-9409-417f0f74db49" ma:termSetId="12a85307-9531-4659-b1dc-de09cb154fa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Mødeemne" ma:index="13" ma:displayName="Mødeemne" ma:internalName="M_x00f8_deemne">
      <xsd:simpleType>
        <xsd:restriction base="dms:Text">
          <xsd:maxLength value="255"/>
        </xsd:restriction>
      </xsd:simpleType>
    </xsd:element>
    <xsd:element name="Mødedato" ma:index="14" ma:displayName="Mødedato" ma:description="Indsæt dato for mødet hvori dette dokument er præsenteret" ma:format="DateOnly" ma:internalName="M_x00f8_dedato">
      <xsd:simpleType>
        <xsd:restriction base="dms:DateTime"/>
      </xsd:simple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ternalName="Flyt_x0020_til_x0020_arkiv">
      <xsd:simpleType>
        <xsd:restriction base="dms:Boolean"/>
      </xsd:simpleType>
    </xsd:element>
    <xsd:element name="_dlc_DocId" ma:index="18" nillable="true" ma:displayName="Værdi for dokument-id" ma:description="Værdien af det dokument-id, der er tildelt dette element." ma:internalName="_dlc_DocId" ma:readOnly="true">
      <xsd:simpleType>
        <xsd:restriction base="dms:Text"/>
      </xsd:simpleType>
    </xsd:element>
    <xsd:element name="_dlc_DocIdUrl" ma:index="1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6cf5d8-9ce4-4652-a6e6-07ace85fe7bc" elementFormDefault="qualified">
    <xsd:import namespace="http://schemas.microsoft.com/office/2006/documentManagement/types"/>
    <xsd:import namespace="http://schemas.microsoft.com/office/infopath/2007/PartnerControls"/>
    <xsd:element name="Arbejdspakke" ma:index="21" nillable="true" ma:displayName="Arbejdspakke" ma:list="{e9f85bcf-b6e3-41a6-a315-61412f09a3b0}" ma:internalName="Arbejdspakke" ma:showField="Arbejdspakke_x0020_titel">
      <xsd:simpleType>
        <xsd:restriction base="dms:Lookup"/>
      </xsd:simpleType>
    </xsd:element>
    <xsd:element name="Produkt" ma:index="22"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Mødeemne xmlns="1ad18e57-1846-4ffb-a171-01e80b4d2f32">Statusmøder</Mødeemne>
    <Mødedato xmlns="1ad18e57-1846-4ffb-a171-01e80b4d2f32">2024-08-28T22:00:00+00:00</Mødedato>
    <kbcd47fd730b4dd780d46e75aa37816b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93fbbba1-d5f3-4784-9979-765919310bab</TermId>
        </TermInfo>
      </Terms>
    </kbcd47fd730b4dd780d46e75aa37816b>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Produkt xmlns="3e6cf5d8-9ce4-4652-a6e6-07ace85fe7bc">178</Produkt>
    <TaxCatchAll xmlns="1ad18e57-1846-4ffb-a171-01e80b4d2f32">
      <Value>1609</Value>
      <Value>1683</Value>
    </TaxCatchAll>
    <Arbejdspakke xmlns="3e6cf5d8-9ce4-4652-a6e6-07ace85fe7bc">90</Arbejdspakke>
    <Flyt_x0020_til_x0020_arkiv xmlns="1ad18e57-1846-4ffb-a171-01e80b4d2f32">false</Flyt_x0020_til_x0020_arkiv>
    <_dlc_DocId xmlns="1ad18e57-1846-4ffb-a171-01e80b4d2f32">KUSWZMNXHWK5-380488058-2645</_dlc_DocId>
    <_dlc_DocIdUrl xmlns="1ad18e57-1846-4ffb-a171-01e80b4d2f32">
      <Url>https://share-it.kombit.dk/P0136/_layouts/15/DocIdRedir.aspx?ID=KUSWZMNXHWK5-380488058-2645</Url>
      <Description>KUSWZMNXHWK5-380488058-2645</Description>
    </_dlc_DocIdUrl>
  </documentManagement>
</p:properties>
</file>

<file path=customXml/itemProps1.xml><?xml version="1.0" encoding="utf-8"?>
<ds:datastoreItem xmlns:ds="http://schemas.openxmlformats.org/officeDocument/2006/customXml" ds:itemID="{492D0C0F-7841-4BCB-8D77-36A4A57445BC}">
  <ds:schemaRefs>
    <ds:schemaRef ds:uri="http://schemas.microsoft.com/sharepoint/events"/>
  </ds:schemaRefs>
</ds:datastoreItem>
</file>

<file path=customXml/itemProps2.xml><?xml version="1.0" encoding="utf-8"?>
<ds:datastoreItem xmlns:ds="http://schemas.openxmlformats.org/officeDocument/2006/customXml" ds:itemID="{E68C1FE5-A19E-408F-9CC7-A026BA5BE0CE}">
  <ds:schemaRefs>
    <ds:schemaRef ds:uri="http://schemas.microsoft.com/sharepoint/v3/contenttype/forms"/>
  </ds:schemaRefs>
</ds:datastoreItem>
</file>

<file path=customXml/itemProps3.xml><?xml version="1.0" encoding="utf-8"?>
<ds:datastoreItem xmlns:ds="http://schemas.openxmlformats.org/officeDocument/2006/customXml" ds:itemID="{AB37368C-0699-4795-834A-5A5524DCE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3e6cf5d8-9ce4-4652-a6e6-07ace85fe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3D7040D-9265-4950-BB84-EA3CACF30F56}">
  <ds:schemaRefs>
    <ds:schemaRef ds:uri="http://schemas.microsoft.com/office/2006/documentManagement/types"/>
    <ds:schemaRef ds:uri="http://schemas.microsoft.com/office/2006/metadata/properties"/>
    <ds:schemaRef ds:uri="http://www.w3.org/XML/1998/namespace"/>
    <ds:schemaRef ds:uri="1ad18e57-1846-4ffb-a171-01e80b4d2f32"/>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3e6cf5d8-9ce4-4652-a6e6-07ace85fe7bc"/>
  </ds:schemaRefs>
</ds:datastoreItem>
</file>

<file path=docMetadata/LabelInfo.xml><?xml version="1.0" encoding="utf-8"?>
<clbl:labelList xmlns:clbl="http://schemas.microsoft.com/office/2020/mipLabelMetadata">
  <clbl:label id="{cc038af5-0e68-43e5-bb17-957ad6f45f8e}" enabled="0" method="" siteId="{cc038af5-0e68-43e5-bb17-957ad6f45f8e}" removed="1"/>
</clbl:labelList>
</file>

<file path=docProps/app.xml><?xml version="1.0" encoding="utf-8"?>
<Properties xmlns="http://schemas.openxmlformats.org/officeDocument/2006/extended-properties" xmlns:vt="http://schemas.openxmlformats.org/officeDocument/2006/docPropsVTypes">
  <Template>Default Theme</Template>
  <TotalTime>8539</TotalTime>
  <Words>3255</Words>
  <Application>Microsoft Office PowerPoint</Application>
  <PresentationFormat>Skærmshow (16:9)</PresentationFormat>
  <Paragraphs>450</Paragraphs>
  <Slides>64</Slides>
  <Notes>2</Notes>
  <HiddenSlides>12</HiddenSlides>
  <MMClips>0</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64</vt:i4>
      </vt:variant>
    </vt:vector>
  </HeadingPairs>
  <TitlesOfParts>
    <vt:vector size="75" baseType="lpstr">
      <vt:lpstr>Arial</vt:lpstr>
      <vt:lpstr>Calibri</vt:lpstr>
      <vt:lpstr>CambriaMath</vt:lpstr>
      <vt:lpstr>Helvetica</vt:lpstr>
      <vt:lpstr>Neue Haas Grotesk Text Pro</vt:lpstr>
      <vt:lpstr>Normal systemskrift</vt:lpstr>
      <vt:lpstr>Questa-Regular</vt:lpstr>
      <vt:lpstr>Segoe UI</vt:lpstr>
      <vt:lpstr>Source Sans Pro Light</vt:lpstr>
      <vt:lpstr>Wingdings</vt:lpstr>
      <vt:lpstr>Default Theme</vt:lpstr>
      <vt:lpstr>Statusmøde Uge 35 - 2024</vt:lpstr>
      <vt:lpstr>Struktur for mødet</vt:lpstr>
      <vt:lpstr>KOMBITs KP-team</vt:lpstr>
      <vt:lpstr>Dagsorden</vt:lpstr>
      <vt:lpstr>Brugertilfredsheds-undersøgelsen  –  Sommer 2024</vt:lpstr>
      <vt:lpstr>Udvikling af tilfredshed med KP og support</vt:lpstr>
      <vt:lpstr>Tilfredshed med funktionalitet i KP</vt:lpstr>
      <vt:lpstr>Derfor spørger vi brugerne</vt:lpstr>
      <vt:lpstr>Regionsmøde i H2 2024</vt:lpstr>
      <vt:lpstr>”Save the date”</vt:lpstr>
      <vt:lpstr>Formål og format</vt:lpstr>
      <vt:lpstr>Emner på regionsmøder Pba spørgeskema</vt:lpstr>
      <vt:lpstr>Efterlysning på Sjælland! Vi mangler lokaler</vt:lpstr>
      <vt:lpstr>Release 5.3 3. december 2024</vt:lpstr>
      <vt:lpstr>Release og KLIK-opgaver KP release 5.3 – 3.12 2024</vt:lpstr>
      <vt:lpstr>Ny funktionalitet</vt:lpstr>
      <vt:lpstr>KLIK-opgaver</vt:lpstr>
      <vt:lpstr>Release 5.2 13. september 2024</vt:lpstr>
      <vt:lpstr>Release og KLIK-opgaver KP release 5.2 – 13.09 2024</vt:lpstr>
      <vt:lpstr>Ny funktionalitet</vt:lpstr>
      <vt:lpstr>KLIK-opgaver</vt:lpstr>
      <vt:lpstr>Fodbehandling</vt:lpstr>
      <vt:lpstr>Ny opdeling af bevillinger til fodbehandling (Udvidet)</vt:lpstr>
      <vt:lpstr>Behandlingsvarighed</vt:lpstr>
      <vt:lpstr>Behandlinger</vt:lpstr>
      <vt:lpstr>Revurdering</vt:lpstr>
      <vt:lpstr>Ny placering i flowet</vt:lpstr>
      <vt:lpstr>Ny placering i flowet #2 Bevillingsdatoer</vt:lpstr>
      <vt:lpstr>Nye bevillingsbreve</vt:lpstr>
      <vt:lpstr>Release 5.0 25. marts 2024</vt:lpstr>
      <vt:lpstr>Erfaringer pt. </vt:lpstr>
      <vt:lpstr>Ibrugtagning af eFaktura</vt:lpstr>
      <vt:lpstr>Boligstøttedata tilgås nu via KP</vt:lpstr>
      <vt:lpstr>Kort nyt</vt:lpstr>
      <vt:lpstr>Status på ansøgninger fra EGs selvbetjeningsløsning</vt:lpstr>
      <vt:lpstr>Adgang til SF-tele og Extranet lukker (R75-oplysninger)</vt:lpstr>
      <vt:lpstr>Betalbare ydelser opkræves direkte af Netcompany</vt:lpstr>
      <vt:lpstr>Vil du (fortsat) modtage nyhedsbrev?</vt:lpstr>
      <vt:lpstr>Tips</vt:lpstr>
      <vt:lpstr>Ret ”Bevilget” til ”Afslag”</vt:lpstr>
      <vt:lpstr>Forvaltningshåndbogen er opdateret</vt:lpstr>
      <vt:lpstr>Kendte fejl</vt:lpstr>
      <vt:lpstr>KP logger ud for tidligt Fortsat problem med udløb</vt:lpstr>
      <vt:lpstr>Fradrag fra serviceleverandører kan være forsinkede</vt:lpstr>
      <vt:lpstr>Post til hjemløse borgere</vt:lpstr>
      <vt:lpstr>PowerPoint-præsentation</vt:lpstr>
      <vt:lpstr>Problem med at slette planlagte udbetalinger</vt:lpstr>
      <vt:lpstr>Visningsfejl for indflytningsdato</vt:lpstr>
      <vt:lpstr>Visningsfejl for udenlandske adresser</vt:lpstr>
      <vt:lpstr>Opret journalnotat kan ikke færdiggøres fra enkeltsagsvisningen</vt:lpstr>
      <vt:lpstr>PowerPoint-præsentation</vt:lpstr>
      <vt:lpstr>Spørgsmål til KOMBIT eller andre kommuner?</vt:lpstr>
      <vt:lpstr>Hvad sker der på næste statusmøde?</vt:lpstr>
      <vt:lpstr>Hvad sker på næste statusmøde?</vt:lpstr>
      <vt:lpstr>Evaluering Link til evalueringsspørgeskema </vt:lpstr>
      <vt:lpstr>Følgende er primært henvendt KP-systemansvarlig </vt:lpstr>
      <vt:lpstr>Status på ansøgninger fra EGs selvbetjeningsløsning</vt:lpstr>
      <vt:lpstr>Status</vt:lpstr>
      <vt:lpstr>(PL 12) Placér og igangsæt opgave vedr. korrektion af historiske refusionsafregninger</vt:lpstr>
      <vt:lpstr>Status Lister og webinar</vt:lpstr>
      <vt:lpstr>Status på driften</vt:lpstr>
      <vt:lpstr>Henvendelser og godkendte fejl</vt:lpstr>
      <vt:lpstr>Supportsager</vt:lpstr>
      <vt:lpstr>Tak for i dag Link til evalueringsspørgeskema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 (uge XX)</dc:title>
  <dc:creator>Aske Walther Sørensen</dc:creator>
  <cp:lastModifiedBy>Aske Walther Sørensen</cp:lastModifiedBy>
  <cp:revision>17</cp:revision>
  <dcterms:created xsi:type="dcterms:W3CDTF">2023-05-04T10:03:14Z</dcterms:created>
  <dcterms:modified xsi:type="dcterms:W3CDTF">2025-10-03T07:39:04Z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0x0101002FA340818EC50C419AD1693B1F62589703008EC8285CB629D3428E6B44D078F3DCC6</vt:lpwstr>
  </property>
  <property fmtid="{D5CDD505-2E9C-101B-9397-08002B2CF9AE}" pid="3" name="_dlc_DocIdItemGuid">
    <vt:lpwstr>a1625783-f23b-4c41-870f-2ae2b99955cc</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ies>
</file>